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96" r:id="rId3"/>
    <p:sldId id="271" r:id="rId4"/>
    <p:sldId id="272" r:id="rId5"/>
    <p:sldId id="290" r:id="rId6"/>
    <p:sldId id="257" r:id="rId7"/>
    <p:sldId id="258" r:id="rId8"/>
    <p:sldId id="261" r:id="rId9"/>
    <p:sldId id="259" r:id="rId10"/>
    <p:sldId id="268" r:id="rId11"/>
    <p:sldId id="269" r:id="rId12"/>
    <p:sldId id="291" r:id="rId13"/>
    <p:sldId id="260" r:id="rId14"/>
    <p:sldId id="262" r:id="rId15"/>
    <p:sldId id="263" r:id="rId16"/>
    <p:sldId id="264" r:id="rId17"/>
    <p:sldId id="265" r:id="rId18"/>
    <p:sldId id="266" r:id="rId19"/>
    <p:sldId id="267" r:id="rId20"/>
    <p:sldId id="283" r:id="rId21"/>
    <p:sldId id="284" r:id="rId22"/>
    <p:sldId id="292" r:id="rId23"/>
    <p:sldId id="273" r:id="rId24"/>
    <p:sldId id="285" r:id="rId25"/>
    <p:sldId id="287" r:id="rId26"/>
    <p:sldId id="286" r:id="rId27"/>
    <p:sldId id="289" r:id="rId28"/>
    <p:sldId id="288" r:id="rId29"/>
    <p:sldId id="293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74" r:id="rId39"/>
    <p:sldId id="294" r:id="rId40"/>
    <p:sldId id="29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882" autoAdjust="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DB8A2-93FA-4172-AFA6-9E6B78D902A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4DB75-8A99-4CA1-9045-92CC72514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868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ROS </a:t>
            </a:r>
            <a:r>
              <a:rPr lang="ko-KR" altLang="en-US" dirty="0"/>
              <a:t>를 알기 전 소프트웨어 플랫폼을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소프트웨어 플랫폼은 많이 사용하시는 윈도우</a:t>
            </a:r>
            <a:r>
              <a:rPr lang="en-US" altLang="ko-KR" dirty="0"/>
              <a:t>, </a:t>
            </a:r>
            <a:r>
              <a:rPr lang="ko-KR" altLang="en-US" dirty="0"/>
              <a:t>안드로이드</a:t>
            </a:r>
            <a:r>
              <a:rPr lang="en-US" altLang="ko-KR" dirty="0"/>
              <a:t>, IOS, </a:t>
            </a:r>
            <a:r>
              <a:rPr lang="ko-KR" altLang="en-US" dirty="0" err="1"/>
              <a:t>타이젠</a:t>
            </a:r>
            <a:r>
              <a:rPr lang="ko-KR" altLang="en-US" dirty="0"/>
              <a:t> 등을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하드웨어 </a:t>
            </a:r>
            <a:r>
              <a:rPr lang="en-US" altLang="ko-KR" dirty="0"/>
              <a:t>OS app </a:t>
            </a:r>
            <a:r>
              <a:rPr lang="ko-KR" altLang="en-US" dirty="0"/>
              <a:t>이 분리되어 서비스에 집중할 수 있는 기반이 되는 플랫폼입니다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로봇에선 소프트웨어 플랫폼과 유사한 로봇 소프트웨어 플랫폼이 존재합니다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21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통신 방법입니다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ROS </a:t>
            </a:r>
            <a:r>
              <a:rPr lang="ko-KR" altLang="en-US" dirty="0"/>
              <a:t>는 마스터 노드를 먼저 실행해야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Roscore</a:t>
            </a:r>
            <a:r>
              <a:rPr lang="en-US" altLang="ko-KR" dirty="0"/>
              <a:t> </a:t>
            </a:r>
            <a:r>
              <a:rPr lang="ko-KR" altLang="en-US" dirty="0"/>
              <a:t>명령을 통해 실행합니다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363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노드를 실행합니다</a:t>
            </a:r>
            <a:r>
              <a:rPr lang="en-US" altLang="ko-KR" dirty="0"/>
              <a:t>. </a:t>
            </a:r>
            <a:r>
              <a:rPr lang="en-US" altLang="ko-KR" dirty="0" err="1"/>
              <a:t>Rosrun</a:t>
            </a:r>
            <a:r>
              <a:rPr lang="en-US" altLang="ko-KR" dirty="0"/>
              <a:t> </a:t>
            </a:r>
            <a:r>
              <a:rPr lang="ko-KR" altLang="en-US" dirty="0"/>
              <a:t>명령을 통해 실행 할 수 있고 현재 보기에선</a:t>
            </a:r>
            <a:endParaRPr lang="en-US" altLang="ko-KR" dirty="0"/>
          </a:p>
          <a:p>
            <a:r>
              <a:rPr lang="ko-KR" altLang="en-US" dirty="0" err="1"/>
              <a:t>서브스크라이브</a:t>
            </a:r>
            <a:r>
              <a:rPr lang="ko-KR" altLang="en-US" dirty="0"/>
              <a:t> 노드를 먼저 실행했습니다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섭 노드를 실행하면 </a:t>
            </a:r>
            <a:r>
              <a:rPr lang="en-US" altLang="ko-KR" dirty="0"/>
              <a:t>sub </a:t>
            </a:r>
            <a:r>
              <a:rPr lang="ko-KR" altLang="en-US" dirty="0"/>
              <a:t>은 마스트에게 자신의 정보와 원하는 토픽 정보를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352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</a:t>
            </a:r>
            <a:r>
              <a:rPr lang="ko-KR" altLang="en-US" dirty="0"/>
              <a:t> 노드 실행입니다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펍</a:t>
            </a:r>
            <a:r>
              <a:rPr lang="ko-KR" altLang="en-US" dirty="0"/>
              <a:t> 노드는 섭과 유사하게 자기 정보와 발행하는 토픽 정보를 전달합니다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그렇게되면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391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그림과 같이 마스터가 </a:t>
            </a:r>
            <a:r>
              <a:rPr lang="ko-KR" altLang="en-US" dirty="0" err="1"/>
              <a:t>펍</a:t>
            </a:r>
            <a:r>
              <a:rPr lang="ko-KR" altLang="en-US" dirty="0"/>
              <a:t> 섭의 메시지 이름이 일치한다면 </a:t>
            </a:r>
            <a:r>
              <a:rPr lang="en-US" altLang="ko-KR" dirty="0"/>
              <a:t>(</a:t>
            </a:r>
            <a:r>
              <a:rPr lang="ko-KR" altLang="en-US" dirty="0" err="1"/>
              <a:t>로스에선</a:t>
            </a:r>
            <a:r>
              <a:rPr lang="ko-KR" altLang="en-US" dirty="0"/>
              <a:t> 연결 여부를 메시지 이름으로 판단합니다</a:t>
            </a:r>
            <a:r>
              <a:rPr lang="en-US" altLang="ko-KR" dirty="0"/>
              <a:t>.) </a:t>
            </a:r>
            <a:r>
              <a:rPr lang="ko-KR" altLang="en-US" dirty="0"/>
              <a:t>섭에게 </a:t>
            </a:r>
            <a:r>
              <a:rPr lang="ko-KR" altLang="en-US" dirty="0" err="1"/>
              <a:t>펍의</a:t>
            </a:r>
            <a:r>
              <a:rPr lang="ko-KR" altLang="en-US" dirty="0"/>
              <a:t> 정보를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8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섭이 </a:t>
            </a:r>
            <a:r>
              <a:rPr lang="ko-KR" altLang="en-US" dirty="0" err="1"/>
              <a:t>펍에게</a:t>
            </a:r>
            <a:r>
              <a:rPr lang="ko-KR" altLang="en-US" dirty="0"/>
              <a:t> 접속 요청을 하고 </a:t>
            </a:r>
            <a:r>
              <a:rPr lang="ko-KR" altLang="en-US" dirty="0" err="1"/>
              <a:t>펍이</a:t>
            </a:r>
            <a:r>
              <a:rPr lang="ko-KR" altLang="en-US" dirty="0"/>
              <a:t> 응답을 한다면 앞으로 마스터를 거치지 않고 직접 연결이 되어 통신하게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마스터 연결은 처음 연결할 때 일회만 거치게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575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 종류는 크게 토픽 방식 서비스 방식 액션방식 세가지가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기본적인 통신 방법인 </a:t>
            </a:r>
            <a:r>
              <a:rPr lang="ko-KR" altLang="en-US" dirty="0" err="1"/>
              <a:t>토픽방식입니다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토픽방식은 한번 연결되면 끊지 않고 쭉 연결되어 있는 방식입니다</a:t>
            </a:r>
            <a:r>
              <a:rPr lang="en-US" altLang="ko-KR" dirty="0"/>
              <a:t>.  </a:t>
            </a:r>
            <a:r>
              <a:rPr lang="ko-KR" altLang="en-US" dirty="0"/>
              <a:t>예를 들어 카메라나 </a:t>
            </a:r>
            <a:r>
              <a:rPr lang="ko-KR" altLang="en-US" dirty="0" err="1"/>
              <a:t>오도메트리</a:t>
            </a:r>
            <a:r>
              <a:rPr lang="ko-KR" altLang="en-US" dirty="0"/>
              <a:t> 정보 같은 퍼블리셔와 로봇이 </a:t>
            </a:r>
            <a:r>
              <a:rPr lang="ko-KR" altLang="en-US" dirty="0" err="1"/>
              <a:t>연결되있을때</a:t>
            </a:r>
            <a:endParaRPr lang="en-US" altLang="ko-KR" dirty="0"/>
          </a:p>
          <a:p>
            <a:r>
              <a:rPr lang="ko-KR" altLang="en-US" dirty="0"/>
              <a:t>지속적으로 정보를 받으며 처리해야하기 때문에 이러한 경우는 토픽 방식으로 구현합니다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1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방식은 서비스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서비스는 서버와 클라이언트로 구성되며</a:t>
            </a:r>
            <a:endParaRPr lang="en-US" altLang="ko-KR" dirty="0"/>
          </a:p>
          <a:p>
            <a:r>
              <a:rPr lang="ko-KR" altLang="en-US" dirty="0"/>
              <a:t>클라이언트가 서버에게 일회성 요청을 할 때 이용합니다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한번 요청하고 끊기 때문에 커넥션 부하가 적어 많이 사용하는 방식 중 하나입니다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76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액션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서비스 통신 방식과 유사한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서버와 클라이언트로 구성되고 특이점은 피드백이라는 절차가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클라이언트가 </a:t>
            </a:r>
            <a:r>
              <a:rPr lang="ko-KR" altLang="en-US" dirty="0" err="1"/>
              <a:t>목표값을</a:t>
            </a:r>
            <a:r>
              <a:rPr lang="ko-KR" altLang="en-US" dirty="0"/>
              <a:t> 서버에게 전달하면 서버가 진행하면서 피드백을 주고 최종적으론 </a:t>
            </a:r>
            <a:r>
              <a:rPr lang="ko-KR" altLang="en-US" dirty="0" err="1"/>
              <a:t>목표값에</a:t>
            </a:r>
            <a:r>
              <a:rPr lang="ko-KR" altLang="en-US" dirty="0"/>
              <a:t> 도달하면 클라이언트에게 전달하고 종료하는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중간 </a:t>
            </a:r>
            <a:r>
              <a:rPr lang="ko-KR" altLang="en-US" dirty="0" err="1"/>
              <a:t>중간</a:t>
            </a:r>
            <a:r>
              <a:rPr lang="ko-KR" altLang="en-US" dirty="0"/>
              <a:t> 피드백을 보고 다른 액션을 취하거나 미리 종료 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482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패키지 구조입니다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ROS </a:t>
            </a:r>
            <a:r>
              <a:rPr lang="ko-KR" altLang="en-US" dirty="0"/>
              <a:t>는 </a:t>
            </a:r>
            <a:r>
              <a:rPr lang="ko-KR" altLang="en-US" dirty="0" err="1"/>
              <a:t>캐킨</a:t>
            </a:r>
            <a:r>
              <a:rPr lang="ko-KR" altLang="en-US" dirty="0"/>
              <a:t> 빌드 구조를 사용합니다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 err="1"/>
              <a:t>캐킨은</a:t>
            </a:r>
            <a:r>
              <a:rPr lang="ko-KR" altLang="en-US" dirty="0"/>
              <a:t> </a:t>
            </a:r>
            <a:r>
              <a:rPr lang="en-US" altLang="ko-KR" dirty="0"/>
              <a:t>ROS</a:t>
            </a:r>
            <a:r>
              <a:rPr lang="ko-KR" altLang="en-US" dirty="0"/>
              <a:t>의 빌드 시스템을 말한다</a:t>
            </a:r>
            <a:r>
              <a:rPr lang="en-US" altLang="ko-KR" dirty="0"/>
              <a:t>. ROS</a:t>
            </a:r>
            <a:r>
              <a:rPr lang="ko-KR" altLang="en-US" dirty="0"/>
              <a:t>빌드 시스템은 기본적으로 </a:t>
            </a:r>
            <a:r>
              <a:rPr lang="en-US" altLang="ko-KR" dirty="0"/>
              <a:t>Cmake(Cross Platform Make)</a:t>
            </a:r>
            <a:r>
              <a:rPr lang="ko-KR" altLang="en-US" dirty="0"/>
              <a:t>를 이용하고 있어서 패키지 폴더에 </a:t>
            </a:r>
            <a:r>
              <a:rPr lang="en-US" altLang="ko-KR" dirty="0"/>
              <a:t>CMakeList.txt </a:t>
            </a:r>
            <a:r>
              <a:rPr lang="ko-KR" altLang="en-US" dirty="0"/>
              <a:t>의 파일에 빌드 환경을 기술하고 있다</a:t>
            </a:r>
            <a:r>
              <a:rPr lang="en-US" altLang="ko-KR" dirty="0"/>
              <a:t>.  ROS</a:t>
            </a:r>
            <a:r>
              <a:rPr lang="ko-KR" altLang="en-US" dirty="0"/>
              <a:t>에서는 </a:t>
            </a:r>
            <a:r>
              <a:rPr lang="en-US" altLang="ko-KR" dirty="0"/>
              <a:t>Cmake</a:t>
            </a:r>
            <a:r>
              <a:rPr lang="ko-KR" altLang="en-US" dirty="0"/>
              <a:t>를  </a:t>
            </a:r>
            <a:r>
              <a:rPr lang="en-US" altLang="ko-KR" dirty="0"/>
              <a:t>ROS</a:t>
            </a:r>
            <a:r>
              <a:rPr lang="ko-KR" altLang="en-US" dirty="0"/>
              <a:t>에 맞도록 수정하여 </a:t>
            </a:r>
            <a:r>
              <a:rPr lang="en-US" altLang="ko-KR" dirty="0"/>
              <a:t>ROS</a:t>
            </a:r>
            <a:r>
              <a:rPr lang="ko-KR" altLang="en-US" dirty="0"/>
              <a:t>에 특화된 </a:t>
            </a:r>
            <a:r>
              <a:rPr lang="ko-KR" altLang="en-US" dirty="0" err="1"/>
              <a:t>캣킨</a:t>
            </a:r>
            <a:r>
              <a:rPr lang="ko-KR" altLang="en-US" dirty="0"/>
              <a:t> 빌드 환경을 만들었다</a:t>
            </a:r>
            <a:r>
              <a:rPr lang="en-US" altLang="ko-KR" dirty="0"/>
              <a:t>. </a:t>
            </a:r>
            <a:r>
              <a:rPr lang="ko-KR" altLang="en-US" dirty="0" err="1"/>
              <a:t>캣킨</a:t>
            </a:r>
            <a:r>
              <a:rPr lang="ko-KR" altLang="en-US" dirty="0"/>
              <a:t> 빌드 시스템은 </a:t>
            </a:r>
            <a:r>
              <a:rPr lang="en-US" altLang="ko-KR" dirty="0"/>
              <a:t>ROS</a:t>
            </a:r>
            <a:r>
              <a:rPr lang="ko-KR" altLang="en-US" dirty="0"/>
              <a:t>와 관련된 빌드</a:t>
            </a:r>
            <a:r>
              <a:rPr lang="en-US" altLang="ko-KR" dirty="0"/>
              <a:t>, </a:t>
            </a:r>
            <a:r>
              <a:rPr lang="ko-KR" altLang="en-US" dirty="0"/>
              <a:t>패키지 관리</a:t>
            </a:r>
            <a:r>
              <a:rPr lang="en-US" altLang="ko-KR" dirty="0"/>
              <a:t>, </a:t>
            </a:r>
            <a:r>
              <a:rPr lang="ko-KR" altLang="en-US" dirty="0" err="1"/>
              <a:t>패키지간의</a:t>
            </a:r>
            <a:r>
              <a:rPr lang="ko-KR" altLang="en-US" dirty="0"/>
              <a:t> 의존 관계 등을 편리하게 사용할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catkin_ws </a:t>
            </a:r>
            <a:r>
              <a:rPr lang="ko-KR" altLang="en-US" dirty="0"/>
              <a:t>라는 워크 스페이스에</a:t>
            </a:r>
            <a:r>
              <a:rPr lang="en-US" altLang="ko-KR" dirty="0"/>
              <a:t> </a:t>
            </a:r>
            <a:r>
              <a:rPr lang="ko-KR" altLang="en-US" dirty="0"/>
              <a:t>빌드 </a:t>
            </a:r>
            <a:r>
              <a:rPr lang="ko-KR" altLang="en-US" dirty="0" err="1"/>
              <a:t>디벨</a:t>
            </a:r>
            <a:r>
              <a:rPr lang="ko-KR" altLang="en-US" dirty="0"/>
              <a:t> </a:t>
            </a:r>
            <a:r>
              <a:rPr lang="en-US" altLang="ko-KR" dirty="0"/>
              <a:t>src </a:t>
            </a:r>
            <a:r>
              <a:rPr lang="ko-KR" altLang="en-US" dirty="0"/>
              <a:t>로 크게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8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통신 방식의 예입니다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CMakeList</a:t>
            </a:r>
            <a:r>
              <a:rPr lang="en-US" altLang="ko-KR" dirty="0"/>
              <a:t> </a:t>
            </a:r>
            <a:r>
              <a:rPr lang="ko-KR" altLang="en-US" dirty="0"/>
              <a:t>파일에서 구성은 크게 저 위에 </a:t>
            </a:r>
            <a:r>
              <a:rPr lang="en-US" altLang="ko-KR" dirty="0"/>
              <a:t>~~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빌드 환경 기술입니다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effectLst/>
              </a:rPr>
              <a:t>1. </a:t>
            </a:r>
            <a:r>
              <a:rPr lang="en-US" altLang="ko-KR" dirty="0" err="1">
                <a:effectLst/>
              </a:rPr>
              <a:t>CMake</a:t>
            </a:r>
            <a:r>
              <a:rPr lang="en-US" altLang="ko-KR" dirty="0">
                <a:effectLst/>
              </a:rPr>
              <a:t> </a:t>
            </a:r>
            <a:r>
              <a:rPr lang="ko-KR" altLang="en-US" dirty="0">
                <a:effectLst/>
              </a:rPr>
              <a:t>최소 버전 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cmake_minimum_required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2. </a:t>
            </a:r>
            <a:r>
              <a:rPr lang="ko-KR" altLang="en-US" dirty="0">
                <a:effectLst/>
              </a:rPr>
              <a:t>패키지 이름 </a:t>
            </a:r>
            <a:r>
              <a:rPr lang="en-US" altLang="ko-KR" dirty="0">
                <a:effectLst/>
              </a:rPr>
              <a:t>(project())</a:t>
            </a:r>
          </a:p>
          <a:p>
            <a:r>
              <a:rPr lang="en-US" altLang="ko-KR" dirty="0">
                <a:effectLst/>
              </a:rPr>
              <a:t>3. </a:t>
            </a:r>
            <a:r>
              <a:rPr lang="ko-KR" altLang="en-US" dirty="0">
                <a:effectLst/>
              </a:rPr>
              <a:t>빌드에 필요한 </a:t>
            </a:r>
            <a:r>
              <a:rPr lang="en-US" altLang="ko-KR" dirty="0" err="1">
                <a:effectLst/>
              </a:rPr>
              <a:t>CMake</a:t>
            </a:r>
            <a:r>
              <a:rPr lang="en-US" altLang="ko-KR" dirty="0">
                <a:effectLst/>
              </a:rPr>
              <a:t>, catkin </a:t>
            </a:r>
            <a:r>
              <a:rPr lang="ko-KR" altLang="en-US" dirty="0">
                <a:effectLst/>
              </a:rPr>
              <a:t>관련 패키지 탐색 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find_package</a:t>
            </a:r>
            <a:r>
              <a:rPr lang="en-US" altLang="ko-KR" dirty="0">
                <a:effectLst/>
              </a:rPr>
              <a:t>())</a:t>
            </a:r>
          </a:p>
          <a:p>
            <a:r>
              <a:rPr lang="en-US" altLang="ko-KR" dirty="0">
                <a:effectLst/>
              </a:rPr>
              <a:t>4. ROS </a:t>
            </a:r>
            <a:r>
              <a:rPr lang="ko-KR" altLang="en-US" dirty="0">
                <a:effectLst/>
              </a:rPr>
              <a:t>메시지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서비스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액션 </a:t>
            </a:r>
            <a:r>
              <a:rPr lang="ko-KR" altLang="en-US" dirty="0" err="1">
                <a:effectLst/>
              </a:rPr>
              <a:t>생성기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add_message_files</a:t>
            </a:r>
            <a:r>
              <a:rPr lang="en-US" altLang="ko-KR" dirty="0">
                <a:effectLst/>
              </a:rPr>
              <a:t>(), </a:t>
            </a:r>
            <a:r>
              <a:rPr lang="en-US" altLang="ko-KR" dirty="0" err="1">
                <a:effectLst/>
              </a:rPr>
              <a:t>add_service_files</a:t>
            </a:r>
            <a:r>
              <a:rPr lang="en-US" altLang="ko-KR" dirty="0">
                <a:effectLst/>
              </a:rPr>
              <a:t>(), </a:t>
            </a:r>
            <a:r>
              <a:rPr lang="en-US" altLang="ko-KR" dirty="0" err="1">
                <a:effectLst/>
              </a:rPr>
              <a:t>add_action_files</a:t>
            </a:r>
            <a:r>
              <a:rPr lang="en-US" altLang="ko-KR" dirty="0">
                <a:effectLst/>
              </a:rPr>
              <a:t>())</a:t>
            </a:r>
          </a:p>
          <a:p>
            <a:r>
              <a:rPr lang="en-US" altLang="ko-KR" dirty="0">
                <a:effectLst/>
              </a:rPr>
              <a:t>5. </a:t>
            </a:r>
            <a:r>
              <a:rPr lang="ko-KR" altLang="en-US" dirty="0">
                <a:effectLst/>
              </a:rPr>
              <a:t>메시지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서비스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액션 생성 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generate_messages</a:t>
            </a:r>
            <a:r>
              <a:rPr lang="en-US" altLang="ko-KR" dirty="0">
                <a:effectLst/>
              </a:rPr>
              <a:t>())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패키지에서 사용하고자 하는 메시지 타입을 전부 추가해 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6. catkin </a:t>
            </a:r>
            <a:r>
              <a:rPr lang="ko-KR" altLang="en-US" dirty="0">
                <a:effectLst/>
              </a:rPr>
              <a:t>관련 빌드 정보 지정 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catkin_package</a:t>
            </a:r>
            <a:r>
              <a:rPr lang="en-US" altLang="ko-KR" dirty="0">
                <a:effectLst/>
              </a:rPr>
              <a:t>())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catkin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에 관련된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CMake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매크로를 작성하는 부분입니다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7. </a:t>
            </a:r>
            <a:r>
              <a:rPr lang="ko-KR" altLang="en-US" dirty="0">
                <a:effectLst/>
              </a:rPr>
              <a:t>라이브러리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실행 파일 지정 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add_library</a:t>
            </a:r>
            <a:r>
              <a:rPr lang="en-US" altLang="ko-KR" dirty="0">
                <a:effectLst/>
              </a:rPr>
              <a:t>(), </a:t>
            </a:r>
            <a:r>
              <a:rPr lang="en-US" altLang="ko-KR" dirty="0" err="1">
                <a:effectLst/>
              </a:rPr>
              <a:t>add_executable</a:t>
            </a:r>
            <a:r>
              <a:rPr lang="en-US" altLang="ko-KR" dirty="0">
                <a:effectLst/>
              </a:rPr>
              <a:t>(), </a:t>
            </a:r>
            <a:r>
              <a:rPr lang="en-US" altLang="ko-KR" dirty="0" err="1">
                <a:effectLst/>
              </a:rPr>
              <a:t>target_link_libraries</a:t>
            </a:r>
            <a:r>
              <a:rPr lang="en-US" altLang="ko-KR" dirty="0">
                <a:effectLst/>
              </a:rPr>
              <a:t>())</a:t>
            </a:r>
          </a:p>
          <a:p>
            <a:r>
              <a:rPr lang="en-US" altLang="ko-KR" dirty="0">
                <a:effectLst/>
              </a:rPr>
              <a:t>8. </a:t>
            </a:r>
            <a:r>
              <a:rPr lang="ko-KR" altLang="en-US" dirty="0">
                <a:effectLst/>
              </a:rPr>
              <a:t>유닛 테스트 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catkin_add_gtest</a:t>
            </a:r>
            <a:r>
              <a:rPr lang="en-US" altLang="ko-KR" dirty="0">
                <a:effectLst/>
              </a:rPr>
              <a:t>())</a:t>
            </a:r>
          </a:p>
          <a:p>
            <a:r>
              <a:rPr lang="en-US" altLang="ko-KR" dirty="0">
                <a:effectLst/>
              </a:rPr>
              <a:t>9. </a:t>
            </a:r>
            <a:r>
              <a:rPr lang="ko-KR" altLang="en-US" dirty="0">
                <a:effectLst/>
              </a:rPr>
              <a:t>생성된 </a:t>
            </a:r>
            <a:r>
              <a:rPr lang="en-US" altLang="ko-KR" dirty="0">
                <a:effectLst/>
              </a:rPr>
              <a:t>target</a:t>
            </a:r>
            <a:r>
              <a:rPr lang="ko-KR" altLang="en-US" dirty="0">
                <a:effectLst/>
              </a:rPr>
              <a:t>에 대한 설치 옵션 지정 </a:t>
            </a:r>
            <a:r>
              <a:rPr lang="en-US" altLang="ko-KR" dirty="0">
                <a:effectLst/>
              </a:rPr>
              <a:t>(install())</a:t>
            </a:r>
          </a:p>
          <a:p>
            <a:br>
              <a:rPr lang="en-US" altLang="ko-KR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3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로봇 소프트웨어 플랫폼이란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하드웨어 플랫폼과 소프트웨어 플랫폼의 인터페이스가 명확히 확립되어</a:t>
            </a:r>
            <a:endParaRPr lang="en-US" altLang="ko-KR" dirty="0"/>
          </a:p>
          <a:p>
            <a:r>
              <a:rPr lang="ko-KR" altLang="en-US" dirty="0"/>
              <a:t>하드웨어 지식이 부족해도 컨트롤할 수 있는 플랫폼입니다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Paas</a:t>
            </a:r>
            <a:r>
              <a:rPr lang="en-US" altLang="ko-KR" dirty="0"/>
              <a:t> </a:t>
            </a:r>
            <a:r>
              <a:rPr lang="ko-KR" altLang="en-US" dirty="0"/>
              <a:t>와 유사하게 유저에게 제공할 서비스 개발에만 집중하면 된다는 장점이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ROS </a:t>
            </a:r>
            <a:r>
              <a:rPr lang="ko-KR" altLang="en-US" dirty="0"/>
              <a:t>는 로봇소프트웨어 플랫폼의 일종입니다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660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ko-KR" altLang="en-US" dirty="0" err="1"/>
              <a:t>엑스엠엘</a:t>
            </a:r>
            <a:r>
              <a:rPr lang="ko-KR" altLang="en-US" dirty="0"/>
              <a:t> 파일을 통해 패키지 기본 설정을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927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주고 서비스 </a:t>
            </a:r>
            <a:r>
              <a:rPr lang="ko-KR" altLang="en-US" dirty="0" err="1"/>
              <a:t>인풋아웃풋</a:t>
            </a:r>
            <a:r>
              <a:rPr lang="ko-KR" altLang="en-US" dirty="0"/>
              <a:t> 정보를 정의할 수 있습니다</a:t>
            </a:r>
            <a:r>
              <a:rPr lang="en-US" altLang="ko-KR" dirty="0"/>
              <a:t>. </a:t>
            </a:r>
            <a:r>
              <a:rPr lang="ko-KR" altLang="en-US" dirty="0" err="1"/>
              <a:t>파일병</a:t>
            </a:r>
            <a:r>
              <a:rPr lang="ko-KR" altLang="en-US" dirty="0"/>
              <a:t> 같은 경우는 </a:t>
            </a:r>
            <a:r>
              <a:rPr lang="ko-KR" altLang="en-US" dirty="0" err="1"/>
              <a:t>씨메이크</a:t>
            </a:r>
            <a:r>
              <a:rPr lang="ko-KR" altLang="en-US" dirty="0"/>
              <a:t> 리스트 파일에서 셋업을 미리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59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함수 설명 노드 핸들은 통신을 위한 객체</a:t>
            </a:r>
            <a:r>
              <a:rPr lang="en-US" altLang="ko-KR" dirty="0"/>
              <a:t>, </a:t>
            </a:r>
            <a:r>
              <a:rPr lang="ko-KR" altLang="en-US" dirty="0"/>
              <a:t>서비스 명 설정</a:t>
            </a:r>
            <a:r>
              <a:rPr lang="en-US" altLang="ko-KR" dirty="0"/>
              <a:t>, </a:t>
            </a:r>
            <a:r>
              <a:rPr lang="ko-KR" altLang="en-US" dirty="0"/>
              <a:t>스핀으로 백그라운드 프로세스 실행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455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 설정 보통 토픽 방식은 클라이언트 즉 </a:t>
            </a:r>
            <a:r>
              <a:rPr lang="ko-KR" altLang="en-US" dirty="0" err="1"/>
              <a:t>펍</a:t>
            </a:r>
            <a:r>
              <a:rPr lang="ko-KR" altLang="en-US" dirty="0"/>
              <a:t> 쪽에서 </a:t>
            </a:r>
            <a:r>
              <a:rPr lang="ko-KR" altLang="en-US" dirty="0" err="1"/>
              <a:t>와일문으로</a:t>
            </a:r>
            <a:r>
              <a:rPr lang="ko-KR" altLang="en-US" dirty="0"/>
              <a:t> 계속 </a:t>
            </a:r>
            <a:r>
              <a:rPr lang="ko-KR" altLang="en-US" dirty="0" err="1"/>
              <a:t>띄어줘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69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22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로봇 응용 프로그램 개발을 위한 운영체제와 같은 로봇 플랫폼이지만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</a:p>
          <a:p>
            <a:pPr marL="0" indent="0">
              <a:buNone/>
            </a:pPr>
            <a:r>
              <a:rPr lang="ko-KR" altLang="en-US" sz="1200" dirty="0"/>
              <a:t>   운영체제가 아니라 운영체제 위에 올라가는 메타 운영체제라고 생각하시면 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따라서 윈도우나 리눅스 또는 안드로이드 등의 </a:t>
            </a:r>
            <a:r>
              <a:rPr lang="en-US" altLang="ko-KR" sz="1200" dirty="0"/>
              <a:t>OS </a:t>
            </a:r>
            <a:r>
              <a:rPr lang="ko-KR" altLang="en-US" sz="1200" dirty="0"/>
              <a:t>위 에 설치를 하여 사용하는 구조입니다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711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특징으론</a:t>
            </a:r>
            <a:endParaRPr lang="en-US" altLang="ko-KR" dirty="0"/>
          </a:p>
          <a:p>
            <a:r>
              <a:rPr lang="ko-KR" altLang="en-US" dirty="0"/>
              <a:t>장비 호환이 잘됩니다</a:t>
            </a:r>
            <a:r>
              <a:rPr lang="en-US" altLang="ko-KR" dirty="0"/>
              <a:t>. </a:t>
            </a:r>
            <a:r>
              <a:rPr lang="ko-KR" altLang="en-US" dirty="0"/>
              <a:t>센서 등을 개발하는 업체에서 보통 </a:t>
            </a:r>
            <a:r>
              <a:rPr lang="en-US" altLang="ko-KR" dirty="0"/>
              <a:t>ROS </a:t>
            </a:r>
            <a:r>
              <a:rPr lang="ko-KR" altLang="en-US" dirty="0"/>
              <a:t>드라이버를 배포하는 경우가 많아 </a:t>
            </a:r>
            <a:r>
              <a:rPr lang="en-US" altLang="ko-KR" dirty="0"/>
              <a:t>ROS </a:t>
            </a:r>
            <a:r>
              <a:rPr lang="ko-KR" altLang="en-US" dirty="0"/>
              <a:t>사용자는 해당 드라이버를 받아 적용하면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분업하여 개발 후 통합이 용이합니다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99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개발 도구를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커멘드</a:t>
            </a:r>
            <a:r>
              <a:rPr lang="ko-KR" altLang="en-US" dirty="0"/>
              <a:t> 라인만으로 모든 기능을 활용할 수 있고 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시각화 툴인 </a:t>
            </a:r>
            <a:r>
              <a:rPr lang="ko-KR" altLang="en-US" dirty="0" err="1"/>
              <a:t>알비즈와</a:t>
            </a:r>
            <a:r>
              <a:rPr lang="ko-KR" altLang="en-US" dirty="0"/>
              <a:t> 시뮬레이터인 가제보가 대표적인 예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88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단점은 </a:t>
            </a:r>
            <a:r>
              <a:rPr lang="ko-KR" altLang="en-US" sz="1200" dirty="0"/>
              <a:t>만들어 진지 오래되다 보니 실시간성이 보장되지 못합니다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자율주행 같은 경우에는 </a:t>
            </a:r>
            <a:r>
              <a:rPr lang="ko-KR" altLang="en-US" sz="1200" dirty="0" err="1"/>
              <a:t>미리세컨드</a:t>
            </a:r>
            <a:r>
              <a:rPr lang="ko-KR" altLang="en-US" sz="1200" dirty="0"/>
              <a:t> 단위 실시간 응답성이 매우 중요한대 그 점이 보장되지 못하여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실제 </a:t>
            </a:r>
            <a:r>
              <a:rPr lang="en-US" altLang="ko-KR" sz="1200" dirty="0"/>
              <a:t>ROS </a:t>
            </a:r>
            <a:r>
              <a:rPr lang="ko-KR" altLang="en-US" sz="1200" dirty="0"/>
              <a:t>로 상용화 된 케이스는 한정되어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61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보이는 그림은 </a:t>
            </a:r>
            <a:r>
              <a:rPr lang="en-US" altLang="ko-KR" dirty="0"/>
              <a:t>3D</a:t>
            </a:r>
            <a:r>
              <a:rPr lang="ko-KR" altLang="en-US" dirty="0"/>
              <a:t> 시각화 툴인 </a:t>
            </a:r>
            <a:r>
              <a:rPr lang="en-US" altLang="ko-KR" dirty="0" err="1"/>
              <a:t>Rviz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카메라 데이터 등을 시각화해서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32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시뮬레이터 인 </a:t>
            </a:r>
            <a:r>
              <a:rPr lang="ko-KR" altLang="en-US" dirty="0" err="1"/>
              <a:t>가제보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보이는 그림은 공장 현장을 </a:t>
            </a:r>
            <a:r>
              <a:rPr lang="ko-KR" altLang="en-US" dirty="0" err="1"/>
              <a:t>시뮬레이팅</a:t>
            </a:r>
            <a:r>
              <a:rPr lang="ko-KR" altLang="en-US" dirty="0"/>
              <a:t> 환경을 구성한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가제보를 통하여 실제 장소에서 테스트 하지 않아도 원하는 환경을 구축하여 테스트 할 수 있는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1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용어입니다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노드는 하나의 프로세스 입니다</a:t>
            </a:r>
            <a:r>
              <a:rPr lang="en-US" altLang="ko-KR" dirty="0"/>
              <a:t>. </a:t>
            </a:r>
            <a:r>
              <a:rPr lang="ko-KR" altLang="en-US" dirty="0"/>
              <a:t>예를 들어 카메라 </a:t>
            </a:r>
            <a:r>
              <a:rPr lang="en-US" altLang="ko-KR" dirty="0"/>
              <a:t>, </a:t>
            </a:r>
            <a:r>
              <a:rPr lang="ko-KR" altLang="en-US" dirty="0"/>
              <a:t>휠 등이 노드가 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패키지는 여러 노드를 모아 관리하는 방법입니다</a:t>
            </a:r>
            <a:r>
              <a:rPr lang="en-US" altLang="ko-KR" dirty="0"/>
              <a:t>. </a:t>
            </a:r>
            <a:r>
              <a:rPr lang="ko-KR" altLang="en-US" dirty="0"/>
              <a:t>노드의 실행정보나 설정을 관리할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노드간 통신하는 방법입니다</a:t>
            </a:r>
            <a:r>
              <a:rPr lang="en-US" altLang="ko-KR" dirty="0"/>
              <a:t>. </a:t>
            </a:r>
            <a:r>
              <a:rPr lang="ko-KR" altLang="en-US" dirty="0"/>
              <a:t>메시지를 통해 노드간 데이터를 주고 받을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ROS </a:t>
            </a:r>
            <a:r>
              <a:rPr lang="ko-KR" altLang="en-US" dirty="0"/>
              <a:t>는 기본적으로 </a:t>
            </a:r>
            <a:r>
              <a:rPr lang="en-US" altLang="ko-KR" dirty="0"/>
              <a:t>Pub sub </a:t>
            </a:r>
            <a:r>
              <a:rPr lang="ko-KR" altLang="en-US" dirty="0"/>
              <a:t>구조를 이용합니다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Pub  </a:t>
            </a:r>
            <a:r>
              <a:rPr lang="ko-KR" altLang="en-US" dirty="0"/>
              <a:t>은 정보 발행  </a:t>
            </a:r>
            <a:r>
              <a:rPr lang="en-US" altLang="ko-KR" dirty="0"/>
              <a:t>, sub </a:t>
            </a:r>
            <a:r>
              <a:rPr lang="ko-KR" altLang="en-US" dirty="0"/>
              <a:t>은 정보 구독입니다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 </a:t>
            </a:r>
            <a:endParaRPr lang="en-US" altLang="ko-KR" dirty="0"/>
          </a:p>
          <a:p>
            <a:r>
              <a:rPr lang="en-US" altLang="ko-KR" dirty="0"/>
              <a:t>Pub : </a:t>
            </a:r>
            <a:r>
              <a:rPr lang="ko-KR" altLang="en-US" dirty="0"/>
              <a:t>센서</a:t>
            </a:r>
            <a:r>
              <a:rPr lang="en-US" altLang="ko-KR" dirty="0"/>
              <a:t>, (ex </a:t>
            </a:r>
            <a:r>
              <a:rPr lang="ko-KR" altLang="en-US" dirty="0" err="1"/>
              <a:t>오도메트리</a:t>
            </a:r>
            <a:r>
              <a:rPr lang="en-US" altLang="ko-KR" dirty="0"/>
              <a:t>) </a:t>
            </a:r>
            <a:r>
              <a:rPr lang="ko-KR" altLang="en-US" dirty="0"/>
              <a:t>무언가를 계산하거나 감지하여 데이터를 </a:t>
            </a:r>
            <a:r>
              <a:rPr lang="en-US" altLang="ko-KR" dirty="0"/>
              <a:t>topic </a:t>
            </a:r>
            <a:r>
              <a:rPr lang="ko-KR" altLang="en-US" dirty="0"/>
              <a:t>에 담아 전달 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Sub : </a:t>
            </a:r>
            <a:r>
              <a:rPr lang="ko-KR" altLang="en-US" dirty="0"/>
              <a:t>기계부 </a:t>
            </a:r>
            <a:r>
              <a:rPr lang="en-US" altLang="ko-KR" dirty="0"/>
              <a:t>? </a:t>
            </a:r>
            <a:r>
              <a:rPr lang="ko-KR" altLang="en-US" dirty="0"/>
              <a:t>예를 들면 로봇이나 </a:t>
            </a:r>
            <a:r>
              <a:rPr lang="en-US" altLang="ko-KR" dirty="0"/>
              <a:t>SLAM </a:t>
            </a:r>
            <a:r>
              <a:rPr lang="ko-KR" altLang="en-US" dirty="0"/>
              <a:t>이 </a:t>
            </a:r>
            <a:r>
              <a:rPr lang="en-US" altLang="ko-KR" dirty="0"/>
              <a:t>sub </a:t>
            </a:r>
            <a:r>
              <a:rPr lang="ko-KR" altLang="en-US" dirty="0"/>
              <a:t>이 될 수 있음 </a:t>
            </a:r>
            <a:r>
              <a:rPr lang="en-US" altLang="ko-KR" dirty="0"/>
              <a:t>pub </a:t>
            </a:r>
            <a:r>
              <a:rPr lang="ko-KR" altLang="en-US" dirty="0"/>
              <a:t>이 준 </a:t>
            </a:r>
            <a:r>
              <a:rPr lang="en-US" altLang="ko-KR" dirty="0"/>
              <a:t>topic </a:t>
            </a:r>
            <a:r>
              <a:rPr lang="ko-KR" altLang="en-US" dirty="0"/>
              <a:t>을 보고 수행하는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일반적인 </a:t>
            </a:r>
            <a:r>
              <a:rPr lang="en-US" altLang="ko-KR" dirty="0"/>
              <a:t>pub sub </a:t>
            </a:r>
            <a:r>
              <a:rPr lang="ko-KR" altLang="en-US" dirty="0"/>
              <a:t>구조와는 다르게 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pub </a:t>
            </a:r>
            <a:r>
              <a:rPr lang="ko-KR" altLang="en-US" dirty="0"/>
              <a:t>가 어떤 </a:t>
            </a:r>
            <a:r>
              <a:rPr lang="en-US" altLang="ko-KR" dirty="0"/>
              <a:t>sub</a:t>
            </a:r>
            <a:r>
              <a:rPr lang="ko-KR" altLang="en-US" dirty="0"/>
              <a:t>을 지정하는게 아니라 </a:t>
            </a:r>
            <a:r>
              <a:rPr lang="en-US" altLang="ko-KR" dirty="0"/>
              <a:t>sub </a:t>
            </a:r>
            <a:r>
              <a:rPr lang="ko-KR" altLang="en-US" dirty="0"/>
              <a:t>가 어떤 </a:t>
            </a:r>
            <a:r>
              <a:rPr lang="en-US" altLang="ko-KR" dirty="0"/>
              <a:t>pub </a:t>
            </a:r>
            <a:r>
              <a:rPr lang="ko-KR" altLang="en-US" dirty="0"/>
              <a:t>을 구독할지 정하는 거임 </a:t>
            </a:r>
          </a:p>
          <a:p>
            <a:r>
              <a:rPr lang="ko-KR" altLang="en-US" dirty="0"/>
              <a:t>쉽게 생각하면 신문사와 구독자의 관계</a:t>
            </a:r>
            <a:r>
              <a:rPr lang="en-US" altLang="ko-KR" dirty="0"/>
              <a:t>? topic </a:t>
            </a:r>
            <a:r>
              <a:rPr lang="ko-KR" altLang="en-US" dirty="0"/>
              <a:t>은 신문 </a:t>
            </a:r>
            <a:r>
              <a:rPr lang="en-US" altLang="ko-KR" dirty="0"/>
              <a:t>- </a:t>
            </a:r>
            <a:r>
              <a:rPr lang="ko-KR" altLang="en-US" dirty="0"/>
              <a:t>신문사는 계속 신문을 발행하지만 구독자가 어떤 신문사를 구독할지 어떤 신문을 받아볼지 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4DB75-8A99-4CA1-9045-92CC72514D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6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761B7-71D8-4715-A756-E4E346520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80133A-5230-49FD-8CA4-DFFC7EA12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7154F-5509-4344-AD8D-057040D8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4416-CA18-4458-93EC-283CA8C9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FFEF1-9F80-4B8B-B831-7F54195B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84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09265-5436-4B79-B88A-B2A2256A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8ED76E-2744-4D4D-B714-6B5409A2E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F0B69D-40EC-4062-B054-5A7A3CF1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FAF256-B0BD-4101-8B6E-9EB140CF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D508E-FCE9-41BA-9A22-83E315AF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1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E6637-4D41-48C1-9155-F99C20A9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C10C96-DE15-434C-B41B-EBAD1AC33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EEE81-B79B-42F1-82A6-C39E4073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F89C27-6C56-4B66-BF66-94647B2D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066A86-CEDD-48F7-8211-4510E824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07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61C3E-0068-48C7-AF0D-42E4A172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4DDDE-2EE9-42FE-A4F6-2E6317A4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663C-2F6F-4ECA-8899-DCC06DB4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FD232-564A-4276-A346-18C328C7C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9B663-17A0-4C95-A067-2DD56D20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8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19A2B-CC3A-4811-907C-2811FB37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9F777A-E104-4ADF-A562-DC74DE537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038A1-58DA-4724-A33E-97F0743D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CFA9EF-3263-498E-B5EB-EFB8CEECF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53FBA9-0EA6-4896-AEAB-A6C3F76A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1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D2C37-E69D-44AF-912E-25141949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406540-C7C9-4D21-8B33-B86E097F2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DFA7B4-B95B-480D-BDE8-328105ECB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68D056-689F-4D8A-9A8C-66A1720C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4B61A7-4DAD-43D7-B2C2-915CFE15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E36A0-AEFF-463C-88C9-043D2606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8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418FE-1D97-40AE-80F0-822B47DD9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D42EBA-5FDD-42E7-AC66-0E9F0EFF1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AB44C-9C3B-4767-9941-46E3FF915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2C6F80-45DD-45CD-9611-2BEFC8E53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7C3E29-B0CE-4FDF-B2BF-92CBC3180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DABE06-47B9-4808-B4E8-6724D077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A9651F-CA83-43D0-83DC-B5E61AB2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E94DD0-0FCA-4B53-8DCF-4A12AFEC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6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8135A-02C7-4744-B6F1-7A6F60F8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40F4FD-1AC3-4DA3-B3A4-134FD314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752587-49B1-4457-8C4B-A936A0C8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A0F65-6A3C-4F74-ACB8-F90155CB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3E237D-F2D5-4FB4-A47C-3BFC1491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6D014-F660-4957-9CE4-96B981B2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D45218-3557-4A6C-BB15-F8E8A905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5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EA9F8-880C-40B4-A746-B0442B75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2FEC2-78CE-4400-B2D8-09CD09464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6235C-66AE-4589-885E-16AA2BC1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303D9D-0956-4196-AB2F-42993DBB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5A998F-0BD7-443F-9E4F-EF5A1EB7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D2011B-84C0-427F-8E58-C77448A6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4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74D26-FCBE-4A64-A363-5326821C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846C58-3009-4433-88FB-586FB49542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CBD351-8A97-4335-ABCE-B4A695552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283B1-399B-4919-89B5-81491232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334A9-8AA1-4855-844D-215B55F0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0A0CC-5A72-4750-B691-B6EA29C4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816126-65EC-41B9-ACD1-C2EFEDEF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2F2A0-6B56-4D6D-9330-43B4BD9E0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B1F2E-B013-4654-9DFB-CCAF610E4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25286-3B89-4F2F-A9FA-27AC4D7CD71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320B2-508D-470D-AEEB-34A627341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61CDF1-C9AB-44DF-AF7B-DAA408F17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F999A-5FF3-43E1-B7C6-EC4BB4E6DA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FD00D-7D32-478F-80E5-010D778E08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전파교육</a:t>
            </a:r>
          </a:p>
        </p:txBody>
      </p:sp>
    </p:spTree>
    <p:extLst>
      <p:ext uri="{BB962C8B-B14F-4D97-AF65-F5344CB8AC3E}">
        <p14:creationId xmlns:p14="http://schemas.microsoft.com/office/powerpoint/2010/main" val="3261783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B56AF-CBFF-4185-A292-3D87993E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RViz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6A002B-3D1A-4391-AF11-E41B7F5FE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5056" y="1663424"/>
            <a:ext cx="768018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17744-BE42-4CB4-BF6F-983D50A4B5C0}"/>
              </a:ext>
            </a:extLst>
          </p:cNvPr>
          <p:cNvSpPr txBox="1"/>
          <p:nvPr/>
        </p:nvSpPr>
        <p:spPr>
          <a:xfrm>
            <a:off x="3091525" y="6257875"/>
            <a:ext cx="576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센서 데이터 등을 확인 할 수 있는 </a:t>
            </a:r>
            <a:r>
              <a:rPr lang="en-US" altLang="ko-KR" sz="1400" dirty="0"/>
              <a:t>3D </a:t>
            </a:r>
            <a:r>
              <a:rPr lang="ko-KR" altLang="en-US" sz="1400" dirty="0"/>
              <a:t>시각화 도구</a:t>
            </a:r>
          </a:p>
        </p:txBody>
      </p:sp>
    </p:spTree>
    <p:extLst>
      <p:ext uri="{BB962C8B-B14F-4D97-AF65-F5344CB8AC3E}">
        <p14:creationId xmlns:p14="http://schemas.microsoft.com/office/powerpoint/2010/main" val="192228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B56AF-CBFF-4185-A292-3D87993E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Gazebo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17744-BE42-4CB4-BF6F-983D50A4B5C0}"/>
              </a:ext>
            </a:extLst>
          </p:cNvPr>
          <p:cNvSpPr txBox="1"/>
          <p:nvPr/>
        </p:nvSpPr>
        <p:spPr>
          <a:xfrm>
            <a:off x="1048624" y="6161087"/>
            <a:ext cx="10393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로봇 개발에 필요한 </a:t>
            </a:r>
            <a:r>
              <a:rPr lang="en-US" altLang="ko-KR" sz="1100" dirty="0"/>
              <a:t>3</a:t>
            </a:r>
            <a:r>
              <a:rPr lang="ko-KR" altLang="en-US" sz="1100" dirty="0"/>
              <a:t>차원 시뮬레이션을 위한 로봇</a:t>
            </a:r>
            <a:r>
              <a:rPr lang="en-US" altLang="ko-KR" sz="1100" dirty="0"/>
              <a:t>, </a:t>
            </a:r>
            <a:r>
              <a:rPr lang="ko-KR" altLang="en-US" sz="1100" dirty="0"/>
              <a:t>센서</a:t>
            </a:r>
            <a:r>
              <a:rPr lang="en-US" altLang="ko-KR" sz="1100" dirty="0"/>
              <a:t>, </a:t>
            </a:r>
            <a:r>
              <a:rPr lang="ko-KR" altLang="en-US" sz="1100" dirty="0"/>
              <a:t>환경 모델 등을 지원하고 물리 엔진을 탑재하여 실제와 근사한 결과를 얻을 수 있는 </a:t>
            </a:r>
            <a:r>
              <a:rPr lang="en-US" altLang="ko-KR" sz="1100" dirty="0"/>
              <a:t>3</a:t>
            </a:r>
            <a:r>
              <a:rPr lang="ko-KR" altLang="en-US" sz="1100" dirty="0"/>
              <a:t>차원 시뮬레이터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D36B0D-6E1B-46F2-A0D9-21B55632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76" y="1690688"/>
            <a:ext cx="8382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0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FD00D-7D32-478F-80E5-010D778E08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73906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18367-60E9-42B8-8AA4-C039DEF7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용어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338BC-700D-4A27-8791-65DB0FB9F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2100" dirty="0"/>
              <a:t>Node </a:t>
            </a:r>
          </a:p>
          <a:p>
            <a:pPr marL="0" indent="0">
              <a:buNone/>
            </a:pPr>
            <a:r>
              <a:rPr lang="en-US" altLang="ko-KR" sz="1900" dirty="0"/>
              <a:t>- </a:t>
            </a:r>
            <a:r>
              <a:rPr lang="ko-KR" altLang="en-US" sz="1600" dirty="0"/>
              <a:t>최소 단위 실행 가능한 프로세스 </a:t>
            </a:r>
            <a:endParaRPr lang="en-US" altLang="ko-KR" sz="19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/>
              <a:t>Package</a:t>
            </a:r>
          </a:p>
          <a:p>
            <a:pPr marL="0" indent="0">
              <a:buNone/>
            </a:pPr>
            <a:r>
              <a:rPr lang="en-US" altLang="ko-KR" sz="1900" dirty="0"/>
              <a:t>- </a:t>
            </a:r>
            <a:r>
              <a:rPr lang="ko-KR" altLang="en-US" sz="1600" dirty="0"/>
              <a:t>노드들의 집합 또는 노드 실행의 정보 등을 묶어 관리하는 것</a:t>
            </a:r>
            <a:endParaRPr lang="en-US" altLang="ko-KR" sz="19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/>
              <a:t>Message</a:t>
            </a:r>
          </a:p>
          <a:p>
            <a:pPr marL="0" indent="0">
              <a:buNone/>
            </a:pPr>
            <a:r>
              <a:rPr lang="en-US" altLang="ko-KR" sz="1900" dirty="0"/>
              <a:t>- </a:t>
            </a:r>
            <a:r>
              <a:rPr lang="ko-KR" altLang="en-US" sz="1600" dirty="0"/>
              <a:t>노드간 메시지를 통하여 데이터를 주고받음 간단히 정수</a:t>
            </a:r>
            <a:r>
              <a:rPr lang="en-US" altLang="ko-KR" sz="1600" dirty="0"/>
              <a:t>, </a:t>
            </a:r>
            <a:r>
              <a:rPr lang="ko-KR" altLang="en-US" sz="1600" dirty="0"/>
              <a:t>실수 등 기본 자료형 부터 배열 같은 구조도 사용 가능 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400" dirty="0"/>
              <a:t>Publisher</a:t>
            </a:r>
          </a:p>
          <a:p>
            <a:pPr marL="0" indent="0">
              <a:buNone/>
            </a:pPr>
            <a:r>
              <a:rPr lang="en-US" altLang="ko-KR" sz="1900" dirty="0"/>
              <a:t>-</a:t>
            </a:r>
            <a:r>
              <a:rPr lang="en-US" altLang="ko-KR" sz="1200" dirty="0"/>
              <a:t> </a:t>
            </a:r>
            <a:r>
              <a:rPr lang="ko-KR" altLang="en-US" sz="1500" dirty="0"/>
              <a:t>정보 발행자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Subscriber</a:t>
            </a:r>
          </a:p>
          <a:p>
            <a:pPr marL="0" indent="0">
              <a:buNone/>
            </a:pPr>
            <a:r>
              <a:rPr lang="en-US" altLang="ko-KR" sz="1900" dirty="0"/>
              <a:t>-</a:t>
            </a:r>
            <a:r>
              <a:rPr lang="en-US" altLang="ko-KR" sz="1600" dirty="0"/>
              <a:t> </a:t>
            </a:r>
            <a:r>
              <a:rPr lang="ko-KR" altLang="en-US" sz="1600" dirty="0"/>
              <a:t>정보 구독자</a:t>
            </a:r>
            <a:endParaRPr lang="en-US" altLang="ko-KR" sz="3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80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CA98C-729C-43B9-9F35-256A7130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통신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009501-E4E5-48E9-A2FD-D515380C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938"/>
            <a:ext cx="8115300" cy="473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D5085-6F89-4E90-A5DF-9E9323216CD7}"/>
              </a:ext>
            </a:extLst>
          </p:cNvPr>
          <p:cNvSpPr txBox="1"/>
          <p:nvPr/>
        </p:nvSpPr>
        <p:spPr>
          <a:xfrm>
            <a:off x="8877300" y="2590800"/>
            <a:ext cx="247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roscore</a:t>
            </a:r>
            <a:r>
              <a:rPr lang="en-US" altLang="ko-KR" dirty="0"/>
              <a:t> </a:t>
            </a:r>
            <a:r>
              <a:rPr lang="ko-KR" altLang="en-US" dirty="0"/>
              <a:t>명령을 통해 마스터 노드 실행 </a:t>
            </a:r>
          </a:p>
        </p:txBody>
      </p:sp>
    </p:spTree>
    <p:extLst>
      <p:ext uri="{BB962C8B-B14F-4D97-AF65-F5344CB8AC3E}">
        <p14:creationId xmlns:p14="http://schemas.microsoft.com/office/powerpoint/2010/main" val="276424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D4F26-FC0D-40F0-9F71-E15C4A1B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통신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195FCC-B9AE-4BEB-87F8-2F94E48D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5" y="1425569"/>
            <a:ext cx="8201025" cy="4705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09E2D-F07F-4A49-BAF8-D3386FCB27BD}"/>
              </a:ext>
            </a:extLst>
          </p:cNvPr>
          <p:cNvSpPr txBox="1"/>
          <p:nvPr/>
        </p:nvSpPr>
        <p:spPr>
          <a:xfrm>
            <a:off x="8177349" y="2974182"/>
            <a:ext cx="3867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rosrun</a:t>
            </a:r>
            <a:r>
              <a:rPr lang="en-US" altLang="ko-KR" dirty="0"/>
              <a:t> &lt;</a:t>
            </a:r>
            <a:r>
              <a:rPr lang="ko-KR" altLang="en-US" dirty="0"/>
              <a:t>패키지이름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 err="1"/>
              <a:t>노드이름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을 통하여 노드 실행 </a:t>
            </a:r>
            <a:endParaRPr lang="en-US" altLang="ko-KR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현재 보기에선 </a:t>
            </a:r>
            <a:r>
              <a:rPr lang="en-US" altLang="ko-KR" sz="1400" dirty="0"/>
              <a:t>Sub </a:t>
            </a:r>
            <a:r>
              <a:rPr lang="ko-KR" altLang="en-US" sz="1400" dirty="0"/>
              <a:t>노드</a:t>
            </a:r>
            <a:r>
              <a:rPr lang="en-US" altLang="ko-KR" sz="14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75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511B5-6E3F-4263-AE13-45FBF1BA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통신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BE7A5-7FD1-4F6D-BF5F-52ED3553E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8"/>
          <a:stretch/>
        </p:blipFill>
        <p:spPr>
          <a:xfrm>
            <a:off x="33556" y="1420503"/>
            <a:ext cx="8235743" cy="4667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89626-BA13-45BA-B74D-D485C6511476}"/>
              </a:ext>
            </a:extLst>
          </p:cNvPr>
          <p:cNvSpPr txBox="1"/>
          <p:nvPr/>
        </p:nvSpPr>
        <p:spPr>
          <a:xfrm>
            <a:off x="8052163" y="3179173"/>
            <a:ext cx="42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 </a:t>
            </a:r>
            <a:r>
              <a:rPr lang="ko-KR" altLang="en-US" dirty="0"/>
              <a:t>과 동일한 방식으로 </a:t>
            </a:r>
            <a:r>
              <a:rPr lang="en-US" altLang="ko-KR" dirty="0"/>
              <a:t>Pub </a:t>
            </a:r>
            <a:r>
              <a:rPr lang="ko-KR" altLang="en-US" dirty="0"/>
              <a:t>노드 실행</a:t>
            </a:r>
          </a:p>
        </p:txBody>
      </p:sp>
    </p:spTree>
    <p:extLst>
      <p:ext uri="{BB962C8B-B14F-4D97-AF65-F5344CB8AC3E}">
        <p14:creationId xmlns:p14="http://schemas.microsoft.com/office/powerpoint/2010/main" val="131745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511B5-6E3F-4263-AE13-45FBF1BA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통신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89626-BA13-45BA-B74D-D485C6511476}"/>
              </a:ext>
            </a:extLst>
          </p:cNvPr>
          <p:cNvSpPr txBox="1"/>
          <p:nvPr/>
        </p:nvSpPr>
        <p:spPr>
          <a:xfrm>
            <a:off x="8072846" y="2647950"/>
            <a:ext cx="364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Pub</a:t>
            </a:r>
            <a:r>
              <a:rPr lang="ko-KR" altLang="en-US" sz="1600" dirty="0"/>
              <a:t>이 </a:t>
            </a:r>
            <a:r>
              <a:rPr lang="ko-KR" altLang="en-US" sz="1600" dirty="0" err="1"/>
              <a:t>마스터에게</a:t>
            </a:r>
            <a:r>
              <a:rPr lang="ko-KR" altLang="en-US" sz="1600" dirty="0"/>
              <a:t> 정보를 넘겨주면 </a:t>
            </a:r>
            <a:endParaRPr lang="en-US" altLang="ko-KR" sz="1600" dirty="0"/>
          </a:p>
          <a:p>
            <a:r>
              <a:rPr lang="ko-KR" altLang="en-US" sz="1600" dirty="0"/>
              <a:t>마스터가 </a:t>
            </a:r>
            <a:r>
              <a:rPr lang="en-US" altLang="ko-KR" sz="1600" dirty="0"/>
              <a:t>Sub</a:t>
            </a:r>
            <a:r>
              <a:rPr lang="ko-KR" altLang="en-US" sz="1600" dirty="0"/>
              <a:t>에게 </a:t>
            </a:r>
            <a:r>
              <a:rPr lang="en-US" altLang="ko-KR" sz="1600" dirty="0"/>
              <a:t>Pub </a:t>
            </a:r>
            <a:r>
              <a:rPr lang="ko-KR" altLang="en-US" sz="1600" dirty="0"/>
              <a:t>의 정보를 전달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B72334-A922-4B58-864D-FB57A69B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/>
          <a:stretch/>
        </p:blipFill>
        <p:spPr>
          <a:xfrm>
            <a:off x="41944" y="1428322"/>
            <a:ext cx="810061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0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511B5-6E3F-4263-AE13-45FBF1BA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통신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89626-BA13-45BA-B74D-D485C6511476}"/>
              </a:ext>
            </a:extLst>
          </p:cNvPr>
          <p:cNvSpPr txBox="1"/>
          <p:nvPr/>
        </p:nvSpPr>
        <p:spPr>
          <a:xfrm>
            <a:off x="8801100" y="2647950"/>
            <a:ext cx="2913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 </a:t>
            </a:r>
            <a:r>
              <a:rPr lang="ko-KR" altLang="en-US" dirty="0"/>
              <a:t>이 </a:t>
            </a:r>
            <a:r>
              <a:rPr lang="en-US" altLang="ko-KR" dirty="0"/>
              <a:t>Pub</a:t>
            </a:r>
            <a:r>
              <a:rPr lang="ko-KR" altLang="en-US" dirty="0"/>
              <a:t>에게 정보를 전송하고 </a:t>
            </a:r>
            <a:r>
              <a:rPr lang="en-US" altLang="ko-KR" dirty="0"/>
              <a:t>pub</a:t>
            </a:r>
            <a:r>
              <a:rPr lang="ko-KR" altLang="en-US" dirty="0"/>
              <a:t>이 응답하여 그 이후부턴 서로 직접 통신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A8D18-D896-439F-8D77-91BAEFB9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5" y="1488675"/>
            <a:ext cx="78962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511B5-6E3F-4263-AE13-45FBF1BA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통신 종류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89626-BA13-45BA-B74D-D485C6511476}"/>
              </a:ext>
            </a:extLst>
          </p:cNvPr>
          <p:cNvSpPr txBox="1"/>
          <p:nvPr/>
        </p:nvSpPr>
        <p:spPr>
          <a:xfrm>
            <a:off x="437322" y="1690688"/>
            <a:ext cx="1127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토픽 방식 </a:t>
            </a:r>
            <a:r>
              <a:rPr lang="en-US" altLang="ko-KR" dirty="0"/>
              <a:t>(</a:t>
            </a:r>
            <a:r>
              <a:rPr lang="ko-KR" altLang="en-US" dirty="0"/>
              <a:t>연속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1DD27E-66A6-4603-9EC1-DD8FB585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626" y="2456184"/>
            <a:ext cx="7420748" cy="31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3CD07-0473-43A8-847E-547A1E1C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5B3FB-2105-4718-9026-381BEEB63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소프트웨어 플랫폼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ROS </a:t>
            </a:r>
            <a:r>
              <a:rPr lang="ko-KR" altLang="en-US" dirty="0"/>
              <a:t>개념 및 용어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ROS </a:t>
            </a:r>
            <a:r>
              <a:rPr lang="ko-KR" altLang="en-US" dirty="0"/>
              <a:t>컨셉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SLAM/Navigation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83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511B5-6E3F-4263-AE13-45FBF1BA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통신 종류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89626-BA13-45BA-B74D-D485C6511476}"/>
              </a:ext>
            </a:extLst>
          </p:cNvPr>
          <p:cNvSpPr txBox="1"/>
          <p:nvPr/>
        </p:nvSpPr>
        <p:spPr>
          <a:xfrm>
            <a:off x="437322" y="1690688"/>
            <a:ext cx="1127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서비스 방식 </a:t>
            </a:r>
            <a:r>
              <a:rPr lang="en-US" altLang="ko-KR" dirty="0"/>
              <a:t>(</a:t>
            </a:r>
            <a:r>
              <a:rPr lang="ko-KR" altLang="en-US" dirty="0"/>
              <a:t>일회성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 </a:t>
            </a:r>
            <a:r>
              <a:rPr lang="ko-KR" altLang="en-US" sz="1600" dirty="0"/>
              <a:t>한번 요청하고 연결 끊는 방식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BD37DF-CD0D-4398-8499-D265AAE7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28" y="2669769"/>
            <a:ext cx="6419389" cy="3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511B5-6E3F-4263-AE13-45FBF1BA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통신 종류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89626-BA13-45BA-B74D-D485C6511476}"/>
              </a:ext>
            </a:extLst>
          </p:cNvPr>
          <p:cNvSpPr txBox="1"/>
          <p:nvPr/>
        </p:nvSpPr>
        <p:spPr>
          <a:xfrm>
            <a:off x="437322" y="1690688"/>
            <a:ext cx="1127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액션 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sz="1600" dirty="0"/>
              <a:t>요청 처리 후 응답까지 오랜 시간이 걸리고 중간 결과값이 필요한 경우에 사용하는 방식</a:t>
            </a:r>
            <a:endParaRPr lang="en-US" altLang="ko-KR" sz="1600" dirty="0"/>
          </a:p>
          <a:p>
            <a:r>
              <a:rPr lang="en-US" altLang="ko-KR" sz="1600" dirty="0"/>
              <a:t>-  Goal, result, feedback </a:t>
            </a:r>
            <a:r>
              <a:rPr lang="ko-KR" altLang="en-US" sz="1600" dirty="0"/>
              <a:t>으로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15E72-4ADB-4B58-9D35-3539BBE8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819" y="2890285"/>
            <a:ext cx="6892727" cy="351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FD00D-7D32-478F-80E5-010D778E08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패키지 구조</a:t>
            </a:r>
          </a:p>
        </p:txBody>
      </p:sp>
    </p:spTree>
    <p:extLst>
      <p:ext uri="{BB962C8B-B14F-4D97-AF65-F5344CB8AC3E}">
        <p14:creationId xmlns:p14="http://schemas.microsoft.com/office/powerpoint/2010/main" val="2735619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C944E-3655-45B9-8EC7-61E6408E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패키지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906BD-1F15-4EFD-AF93-286EF056A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63" y="1817358"/>
            <a:ext cx="2931542" cy="412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catkin_ws</a:t>
            </a:r>
            <a:r>
              <a:rPr lang="en-US" altLang="ko-KR" sz="1800" dirty="0"/>
              <a:t>                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A97260-6E7B-478A-8145-CD74A598A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E458568-9F6F-44B7-A3E6-17B98ACDCCC9}"/>
              </a:ext>
            </a:extLst>
          </p:cNvPr>
          <p:cNvCxnSpPr>
            <a:cxnSpLocks/>
          </p:cNvCxnSpPr>
          <p:nvPr/>
        </p:nvCxnSpPr>
        <p:spPr>
          <a:xfrm>
            <a:off x="1149292" y="2323751"/>
            <a:ext cx="0" cy="398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A2AEFD-7A84-483C-B4A4-9B3E01C0FCA5}"/>
              </a:ext>
            </a:extLst>
          </p:cNvPr>
          <p:cNvCxnSpPr/>
          <p:nvPr/>
        </p:nvCxnSpPr>
        <p:spPr>
          <a:xfrm>
            <a:off x="1300294" y="249991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B2DD39-DEA9-4FA0-9226-38D8D7D70214}"/>
              </a:ext>
            </a:extLst>
          </p:cNvPr>
          <p:cNvCxnSpPr/>
          <p:nvPr/>
        </p:nvCxnSpPr>
        <p:spPr>
          <a:xfrm>
            <a:off x="1149292" y="2508308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A69EA4F-ECEE-4944-984C-039D8348BB43}"/>
              </a:ext>
            </a:extLst>
          </p:cNvPr>
          <p:cNvCxnSpPr/>
          <p:nvPr/>
        </p:nvCxnSpPr>
        <p:spPr>
          <a:xfrm>
            <a:off x="1149292" y="2894202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1B7A03-CE8B-4343-95E2-8F1DDE80A2C3}"/>
              </a:ext>
            </a:extLst>
          </p:cNvPr>
          <p:cNvCxnSpPr/>
          <p:nvPr/>
        </p:nvCxnSpPr>
        <p:spPr>
          <a:xfrm>
            <a:off x="1149292" y="3246539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866AB8-4CFF-44EF-95B9-029ED365C20D}"/>
              </a:ext>
            </a:extLst>
          </p:cNvPr>
          <p:cNvCxnSpPr>
            <a:cxnSpLocks/>
          </p:cNvCxnSpPr>
          <p:nvPr/>
        </p:nvCxnSpPr>
        <p:spPr>
          <a:xfrm>
            <a:off x="1526796" y="3429000"/>
            <a:ext cx="0" cy="2876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0A5FAD7-4814-4368-AD7F-045AD2FD518C}"/>
              </a:ext>
            </a:extLst>
          </p:cNvPr>
          <p:cNvCxnSpPr/>
          <p:nvPr/>
        </p:nvCxnSpPr>
        <p:spPr>
          <a:xfrm>
            <a:off x="1526796" y="3649211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100826-669E-426D-9D10-691C8F41988B}"/>
              </a:ext>
            </a:extLst>
          </p:cNvPr>
          <p:cNvCxnSpPr/>
          <p:nvPr/>
        </p:nvCxnSpPr>
        <p:spPr>
          <a:xfrm>
            <a:off x="2439296" y="5636690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ED2334-6193-4044-9CE9-14322832E729}"/>
              </a:ext>
            </a:extLst>
          </p:cNvPr>
          <p:cNvCxnSpPr>
            <a:cxnSpLocks/>
          </p:cNvCxnSpPr>
          <p:nvPr/>
        </p:nvCxnSpPr>
        <p:spPr>
          <a:xfrm>
            <a:off x="2432807" y="3791824"/>
            <a:ext cx="0" cy="18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6110DD-B3AF-4C39-B940-9077E9DB01C2}"/>
              </a:ext>
            </a:extLst>
          </p:cNvPr>
          <p:cNvCxnSpPr/>
          <p:nvPr/>
        </p:nvCxnSpPr>
        <p:spPr>
          <a:xfrm>
            <a:off x="2432807" y="4018327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0F0FEF1-DEF5-4C29-9612-AE8528C38466}"/>
              </a:ext>
            </a:extLst>
          </p:cNvPr>
          <p:cNvCxnSpPr/>
          <p:nvPr/>
        </p:nvCxnSpPr>
        <p:spPr>
          <a:xfrm>
            <a:off x="2907259" y="4335921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665616E-B8EC-45AD-823F-5C8446CBE757}"/>
              </a:ext>
            </a:extLst>
          </p:cNvPr>
          <p:cNvCxnSpPr/>
          <p:nvPr/>
        </p:nvCxnSpPr>
        <p:spPr>
          <a:xfrm>
            <a:off x="2432807" y="4739780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7BC081-FD21-4731-84FE-AD5C87C7F65C}"/>
              </a:ext>
            </a:extLst>
          </p:cNvPr>
          <p:cNvCxnSpPr/>
          <p:nvPr/>
        </p:nvCxnSpPr>
        <p:spPr>
          <a:xfrm>
            <a:off x="2432807" y="5176007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A01BC91-C065-4FC8-AEDE-6F3657067A6B}"/>
              </a:ext>
            </a:extLst>
          </p:cNvPr>
          <p:cNvSpPr txBox="1"/>
          <p:nvPr/>
        </p:nvSpPr>
        <p:spPr>
          <a:xfrm>
            <a:off x="1384183" y="2328347"/>
            <a:ext cx="359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build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(cmake 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make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호출될 때 사용되는 곳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0029CE-E521-4F0E-A140-3195BA7C22A5}"/>
              </a:ext>
            </a:extLst>
          </p:cNvPr>
          <p:cNvSpPr txBox="1"/>
          <p:nvPr/>
        </p:nvSpPr>
        <p:spPr>
          <a:xfrm>
            <a:off x="1384183" y="273951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devel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/>
                <a:ea typeface="맑은 고딕" panose="020B0503020000020004" pitchFamily="50" charset="-127"/>
                <a:cs typeface="+mn-cs"/>
              </a:rPr>
              <a:t> 개발과정에서 쓰이는 실행파일과 라이브러리들이 저장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66F53C-C5D5-4E4F-BCC1-20A84B43A30A}"/>
              </a:ext>
            </a:extLst>
          </p:cNvPr>
          <p:cNvSpPr txBox="1"/>
          <p:nvPr/>
        </p:nvSpPr>
        <p:spPr>
          <a:xfrm>
            <a:off x="1384183" y="306176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src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 작업 공간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192109-F34B-4DB5-A260-56913DD6D015}"/>
              </a:ext>
            </a:extLst>
          </p:cNvPr>
          <p:cNvSpPr txBox="1"/>
          <p:nvPr/>
        </p:nvSpPr>
        <p:spPr>
          <a:xfrm>
            <a:off x="1761687" y="34643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&lt;package_name&gt;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A51DBC-B7B9-45B0-BAD6-EF2D96B3EC94}"/>
              </a:ext>
            </a:extLst>
          </p:cNvPr>
          <p:cNvSpPr txBox="1"/>
          <p:nvPr/>
        </p:nvSpPr>
        <p:spPr>
          <a:xfrm>
            <a:off x="2667698" y="382936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src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4F3BDE-C5DA-402A-B213-3CF32FE82425}"/>
              </a:ext>
            </a:extLst>
          </p:cNvPr>
          <p:cNvSpPr txBox="1"/>
          <p:nvPr/>
        </p:nvSpPr>
        <p:spPr>
          <a:xfrm>
            <a:off x="1761687" y="61327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CMakeLists.txt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Cmake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파일 경로 명시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B1EDA1-67EA-4653-ABBB-4D89278914D7}"/>
              </a:ext>
            </a:extLst>
          </p:cNvPr>
          <p:cNvSpPr txBox="1"/>
          <p:nvPr/>
        </p:nvSpPr>
        <p:spPr>
          <a:xfrm>
            <a:off x="2674187" y="4544927"/>
            <a:ext cx="6668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srv, message ,action 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EA41B4-E5E6-4D7E-86FF-E5F0171C4A0F}"/>
              </a:ext>
            </a:extLst>
          </p:cNvPr>
          <p:cNvSpPr txBox="1"/>
          <p:nvPr/>
        </p:nvSpPr>
        <p:spPr>
          <a:xfrm>
            <a:off x="2674187" y="4999651"/>
            <a:ext cx="6918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CMakeLists.txt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 빌드에 사용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종속성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실행파일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의존성 설정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EB7086-657C-4E99-9741-B1791C6D730F}"/>
              </a:ext>
            </a:extLst>
          </p:cNvPr>
          <p:cNvSpPr txBox="1"/>
          <p:nvPr/>
        </p:nvSpPr>
        <p:spPr>
          <a:xfrm>
            <a:off x="2715564" y="5416981"/>
            <a:ext cx="7043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package.xml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 이름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276BC84-4433-4E47-87C4-D3CC0813F70E}"/>
              </a:ext>
            </a:extLst>
          </p:cNvPr>
          <p:cNvCxnSpPr>
            <a:cxnSpLocks/>
          </p:cNvCxnSpPr>
          <p:nvPr/>
        </p:nvCxnSpPr>
        <p:spPr>
          <a:xfrm>
            <a:off x="2907259" y="4198692"/>
            <a:ext cx="0" cy="137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462523A-E2BB-4F81-9C69-B22FA662AA81}"/>
              </a:ext>
            </a:extLst>
          </p:cNvPr>
          <p:cNvSpPr txBox="1"/>
          <p:nvPr/>
        </p:nvSpPr>
        <p:spPr>
          <a:xfrm>
            <a:off x="3142150" y="411022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&lt;node&gt;.cpp | &lt;node&gt;.py</a:t>
            </a:r>
            <a:endParaRPr lang="ko-KR" altLang="en-US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942EB5D-0A01-485A-9C51-6FB51C62EDA3}"/>
              </a:ext>
            </a:extLst>
          </p:cNvPr>
          <p:cNvCxnSpPr/>
          <p:nvPr/>
        </p:nvCxnSpPr>
        <p:spPr>
          <a:xfrm>
            <a:off x="1526796" y="6305909"/>
            <a:ext cx="234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289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2B857-BBFF-41B3-A360-6C6B612A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CMakeList.txt (</a:t>
            </a:r>
            <a:r>
              <a:rPr lang="ko-KR" altLang="en-US" sz="2800" dirty="0"/>
              <a:t>서비스 통신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7C80C-C08B-411C-AA26-17DCAEDD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756" cy="5246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 err="1"/>
              <a:t>cmake_minimum_required</a:t>
            </a:r>
            <a:r>
              <a:rPr lang="en-US" altLang="ko-KR" sz="1200" dirty="0"/>
              <a:t>(VERSION 3.0.2)</a:t>
            </a:r>
          </a:p>
          <a:p>
            <a:pPr marL="0" indent="0">
              <a:buNone/>
            </a:pPr>
            <a:r>
              <a:rPr lang="en-US" altLang="ko-KR" sz="1200" dirty="0"/>
              <a:t>project(</a:t>
            </a:r>
            <a:r>
              <a:rPr lang="en-US" altLang="ko-KR" sz="1200" dirty="0" err="1"/>
              <a:t>ros_service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6A737D"/>
                </a:solidFill>
                <a:effectLst/>
                <a:latin typeface="SFMono-Regular"/>
              </a:rPr>
              <a:t># </a:t>
            </a:r>
            <a:r>
              <a:rPr lang="ko-KR" altLang="en-US" sz="1000" b="0" i="0" dirty="0">
                <a:solidFill>
                  <a:srgbClr val="6A737D"/>
                </a:solidFill>
                <a:effectLst/>
                <a:latin typeface="SFMono-Regular"/>
              </a:rPr>
              <a:t>의존성 패키지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find_package</a:t>
            </a:r>
            <a:r>
              <a:rPr lang="en-US" altLang="ko-KR" sz="1200" dirty="0"/>
              <a:t>(catkin REQUIRED COMPONENTS</a:t>
            </a:r>
          </a:p>
          <a:p>
            <a:pPr marL="0" indent="0">
              <a:buNone/>
            </a:pPr>
            <a:r>
              <a:rPr lang="en-US" altLang="ko-KR" sz="1200" dirty="0"/>
              <a:t>  </a:t>
            </a:r>
            <a:r>
              <a:rPr lang="en-US" altLang="ko-KR" sz="1200" dirty="0" err="1"/>
              <a:t>message_generation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</a:t>
            </a:r>
            <a:r>
              <a:rPr lang="en-US" altLang="ko-KR" sz="1200" dirty="0" err="1"/>
              <a:t>roscpp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</a:t>
            </a:r>
            <a:r>
              <a:rPr lang="en-US" altLang="ko-KR" sz="1200" dirty="0" err="1"/>
              <a:t>std_msgs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)</a:t>
            </a:r>
          </a:p>
          <a:p>
            <a:pPr marL="0" indent="0">
              <a:buNone/>
            </a:pPr>
            <a:r>
              <a:rPr lang="en-US" altLang="ko-KR" sz="1200" dirty="0"/>
              <a:t># Generate services in the 'srv' folder</a:t>
            </a:r>
          </a:p>
          <a:p>
            <a:pPr marL="0" indent="0">
              <a:buNone/>
            </a:pPr>
            <a:r>
              <a:rPr lang="en-US" altLang="ko-KR" sz="1200" dirty="0" err="1"/>
              <a:t>add_service_files</a:t>
            </a:r>
            <a:r>
              <a:rPr lang="en-US" altLang="ko-KR" sz="1200" dirty="0"/>
              <a:t>(</a:t>
            </a:r>
          </a:p>
          <a:p>
            <a:pPr marL="0" indent="0">
              <a:buNone/>
            </a:pPr>
            <a:r>
              <a:rPr lang="en-US" altLang="ko-KR" sz="1200" dirty="0"/>
              <a:t>  FILES </a:t>
            </a:r>
            <a:r>
              <a:rPr lang="en-US" altLang="ko-KR" sz="1200" dirty="0" err="1"/>
              <a:t>SrvTutorial.srv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51580-AA0E-4598-9D44-E72001225CD6}"/>
              </a:ext>
            </a:extLst>
          </p:cNvPr>
          <p:cNvSpPr txBox="1"/>
          <p:nvPr/>
        </p:nvSpPr>
        <p:spPr>
          <a:xfrm>
            <a:off x="5656277" y="1755195"/>
            <a:ext cx="609460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6A737D"/>
                </a:solidFill>
                <a:effectLst/>
                <a:latin typeface="SFMono-Regular"/>
              </a:rPr>
              <a:t># </a:t>
            </a:r>
            <a:r>
              <a:rPr lang="ko-KR" altLang="en-US" sz="1200" b="0" i="0" dirty="0">
                <a:solidFill>
                  <a:srgbClr val="6A737D"/>
                </a:solidFill>
                <a:effectLst/>
                <a:latin typeface="SFMono-Regular"/>
              </a:rPr>
              <a:t>의존성 메시지 </a:t>
            </a:r>
            <a:endParaRPr lang="en-US" altLang="ko-KR" sz="1200" b="0" i="0" dirty="0">
              <a:solidFill>
                <a:srgbClr val="6A737D"/>
              </a:solidFill>
              <a:effectLst/>
              <a:latin typeface="SFMono-Regular"/>
            </a:endParaRPr>
          </a:p>
          <a:p>
            <a:r>
              <a:rPr lang="en-US" altLang="ko-KR" sz="1200" dirty="0" err="1"/>
              <a:t>generate_messages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  DEPENDENCIES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std_msgs</a:t>
            </a:r>
            <a:endParaRPr lang="en-US" altLang="ko-KR" sz="1200" dirty="0"/>
          </a:p>
          <a:p>
            <a:r>
              <a:rPr lang="en-US" altLang="ko-KR" sz="1200" dirty="0"/>
              <a:t>)</a:t>
            </a:r>
          </a:p>
          <a:p>
            <a:r>
              <a:rPr lang="en-US" altLang="ko-KR" sz="1200" b="0" i="0" dirty="0">
                <a:solidFill>
                  <a:srgbClr val="6A737D"/>
                </a:solidFill>
                <a:effectLst/>
                <a:latin typeface="SFMono-Regular"/>
              </a:rPr>
              <a:t># </a:t>
            </a:r>
            <a:r>
              <a:rPr lang="ko-KR" altLang="en-US" sz="1200" b="0" i="0" dirty="0" err="1">
                <a:solidFill>
                  <a:srgbClr val="6A737D"/>
                </a:solidFill>
                <a:effectLst/>
                <a:latin typeface="SFMono-Regular"/>
              </a:rPr>
              <a:t>캐킨</a:t>
            </a:r>
            <a:r>
              <a:rPr lang="ko-KR" altLang="en-US" sz="1200" b="0" i="0" dirty="0">
                <a:solidFill>
                  <a:srgbClr val="6A737D"/>
                </a:solidFill>
                <a:effectLst/>
                <a:latin typeface="SFMono-Regular"/>
              </a:rPr>
              <a:t> 패키지 옵션</a:t>
            </a:r>
            <a:endParaRPr lang="en-US" altLang="ko-KR" sz="1200" dirty="0"/>
          </a:p>
          <a:p>
            <a:r>
              <a:rPr lang="en-US" altLang="ko-KR" sz="1200" dirty="0" err="1"/>
              <a:t>catkin_package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LIBRARIES </a:t>
            </a:r>
            <a:r>
              <a:rPr lang="en-US" altLang="ko-KR" sz="1200" dirty="0" err="1"/>
              <a:t>ros_service</a:t>
            </a:r>
            <a:endParaRPr lang="en-US" altLang="ko-KR" sz="1200" dirty="0"/>
          </a:p>
          <a:p>
            <a:r>
              <a:rPr lang="en-US" altLang="ko-KR" sz="1200" dirty="0"/>
              <a:t>  CATKIN_DEPENDS </a:t>
            </a:r>
            <a:r>
              <a:rPr lang="en-US" altLang="ko-KR" sz="1200" dirty="0" err="1"/>
              <a:t>roscpp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std_msgs</a:t>
            </a:r>
            <a:endParaRPr lang="en-US" altLang="ko-KR" sz="1200" dirty="0"/>
          </a:p>
          <a:p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include_directories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  ${</a:t>
            </a:r>
            <a:r>
              <a:rPr lang="en-US" altLang="ko-KR" sz="1200" dirty="0" err="1"/>
              <a:t>catkin_INCLUDE_DIRS</a:t>
            </a:r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0" i="0" dirty="0">
                <a:solidFill>
                  <a:srgbClr val="6A737D"/>
                </a:solidFill>
                <a:effectLst/>
                <a:latin typeface="SFMono-Regular"/>
              </a:rPr>
              <a:t># </a:t>
            </a:r>
            <a:r>
              <a:rPr lang="ko-KR" altLang="en-US" sz="1200" b="0" i="0" dirty="0">
                <a:solidFill>
                  <a:srgbClr val="6A737D"/>
                </a:solidFill>
                <a:effectLst/>
                <a:latin typeface="SFMono-Regular"/>
              </a:rPr>
              <a:t>실행파일 설정 서비스 서버</a:t>
            </a:r>
            <a:endParaRPr lang="en-US" altLang="ko-KR" sz="1200" dirty="0"/>
          </a:p>
          <a:p>
            <a:r>
              <a:rPr lang="en-US" altLang="ko-KR" sz="1200" dirty="0" err="1"/>
              <a:t>add_executable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service_server</a:t>
            </a:r>
            <a:r>
              <a:rPr lang="en-US" altLang="ko-KR" sz="1200" dirty="0"/>
              <a:t> src/service_server.cpp)</a:t>
            </a:r>
          </a:p>
          <a:p>
            <a:r>
              <a:rPr lang="en-US" altLang="ko-KR" sz="1200" b="0" i="0" dirty="0">
                <a:solidFill>
                  <a:srgbClr val="6A737D"/>
                </a:solidFill>
                <a:effectLst/>
                <a:latin typeface="SFMono-Regular"/>
              </a:rPr>
              <a:t># </a:t>
            </a:r>
            <a:r>
              <a:rPr lang="ko-KR" altLang="en-US" sz="1200" b="0" i="0" dirty="0">
                <a:solidFill>
                  <a:srgbClr val="6A737D"/>
                </a:solidFill>
                <a:effectLst/>
                <a:latin typeface="SFMono-Regular"/>
              </a:rPr>
              <a:t>추가 의존성</a:t>
            </a:r>
            <a:endParaRPr lang="en-US" altLang="ko-KR" sz="1200" dirty="0"/>
          </a:p>
          <a:p>
            <a:r>
              <a:rPr lang="en-US" altLang="ko-KR" sz="1200" dirty="0" err="1"/>
              <a:t>add_dependencies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service_server</a:t>
            </a:r>
            <a:r>
              <a:rPr lang="en-US" altLang="ko-KR" sz="1200" dirty="0"/>
              <a:t> ${${PROJECT_NAME}_EXPORTED_TARGETS} ${</a:t>
            </a:r>
            <a:r>
              <a:rPr lang="en-US" altLang="ko-KR" sz="1200" dirty="0" err="1"/>
              <a:t>catkin_EXPORTED_TARGETS</a:t>
            </a:r>
            <a:r>
              <a:rPr lang="en-US" altLang="ko-KR" sz="1200" dirty="0"/>
              <a:t>})</a:t>
            </a:r>
          </a:p>
          <a:p>
            <a:r>
              <a:rPr lang="en-US" altLang="ko-KR" sz="1200" b="0" i="0" dirty="0">
                <a:solidFill>
                  <a:srgbClr val="6A737D"/>
                </a:solidFill>
                <a:effectLst/>
                <a:latin typeface="SFMono-Regular"/>
              </a:rPr>
              <a:t># </a:t>
            </a:r>
            <a:r>
              <a:rPr lang="ko-KR" altLang="en-US" sz="1200" dirty="0">
                <a:solidFill>
                  <a:srgbClr val="6A737D"/>
                </a:solidFill>
                <a:latin typeface="SFMono-Regular"/>
              </a:rPr>
              <a:t>라이브러리 설정</a:t>
            </a:r>
            <a:endParaRPr lang="en-US" altLang="ko-KR" sz="1200" dirty="0"/>
          </a:p>
          <a:p>
            <a:r>
              <a:rPr lang="en-US" altLang="ko-KR" sz="1200" dirty="0"/>
              <a:t>## Specify libraries to link a library or executable target against</a:t>
            </a:r>
          </a:p>
          <a:p>
            <a:r>
              <a:rPr lang="en-US" altLang="ko-KR" sz="1200" dirty="0" err="1"/>
              <a:t>target_link_libraries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service_server</a:t>
            </a:r>
            <a:endParaRPr lang="en-US" altLang="ko-KR" sz="1200" dirty="0"/>
          </a:p>
          <a:p>
            <a:r>
              <a:rPr lang="en-US" altLang="ko-KR" sz="1200" dirty="0"/>
              <a:t>  ${</a:t>
            </a:r>
            <a:r>
              <a:rPr lang="en-US" altLang="ko-KR" sz="1200" dirty="0" err="1"/>
              <a:t>catkin_LIBRARIES</a:t>
            </a:r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4908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2B857-BBFF-41B3-A360-6C6B612A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package.xml</a:t>
            </a:r>
            <a:endParaRPr lang="ko-KR" altLang="en-US" sz="28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EEEEEE9-FD14-488A-9E4F-4560706AF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BD083A8-A850-42EE-A1DB-B75F6EC96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388C35-13A9-4770-9FBD-DAA9DDA39383}"/>
              </a:ext>
            </a:extLst>
          </p:cNvPr>
          <p:cNvSpPr txBox="1"/>
          <p:nvPr/>
        </p:nvSpPr>
        <p:spPr>
          <a:xfrm>
            <a:off x="1058924" y="1966097"/>
            <a:ext cx="904987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&lt;?xml version="1.0"?&gt;</a:t>
            </a:r>
          </a:p>
          <a:p>
            <a:r>
              <a:rPr lang="en-US" altLang="ko-KR" sz="1200" dirty="0"/>
              <a:t>&lt;package format="2"&gt;</a:t>
            </a:r>
          </a:p>
          <a:p>
            <a:r>
              <a:rPr lang="en-US" altLang="ko-KR" sz="1200" dirty="0"/>
              <a:t>  &lt;name&gt;</a:t>
            </a:r>
            <a:r>
              <a:rPr lang="en-US" altLang="ko-KR" sz="1200" dirty="0" err="1"/>
              <a:t>ros_service</a:t>
            </a:r>
            <a:r>
              <a:rPr lang="en-US" altLang="ko-KR" sz="1200" dirty="0"/>
              <a:t>&lt;/name&gt;</a:t>
            </a:r>
          </a:p>
          <a:p>
            <a:r>
              <a:rPr lang="en-US" altLang="ko-KR" sz="1200" dirty="0"/>
              <a:t>  &lt;version&gt;0.0.0&lt;/version&gt;</a:t>
            </a:r>
          </a:p>
          <a:p>
            <a:r>
              <a:rPr lang="en-US" altLang="ko-KR" sz="1200" dirty="0"/>
              <a:t>  &lt;description&gt;The </a:t>
            </a:r>
            <a:r>
              <a:rPr lang="en-US" altLang="ko-KR" sz="1200" dirty="0" err="1"/>
              <a:t>ros_service</a:t>
            </a:r>
            <a:r>
              <a:rPr lang="en-US" altLang="ko-KR" sz="1200" dirty="0"/>
              <a:t> package&lt;/description&gt;</a:t>
            </a:r>
          </a:p>
          <a:p>
            <a:r>
              <a:rPr lang="en-US" altLang="ko-KR" sz="1200" dirty="0"/>
              <a:t>  &lt;maintainer email="minwoo_lee@northstar.co.kr"&gt;</a:t>
            </a:r>
            <a:r>
              <a:rPr lang="en-US" altLang="ko-KR" sz="1200" dirty="0" err="1"/>
              <a:t>aibigdata</a:t>
            </a:r>
            <a:r>
              <a:rPr lang="en-US" altLang="ko-KR" sz="1200" dirty="0"/>
              <a:t> team&lt;/maintainer&gt;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buildtool_depend</a:t>
            </a:r>
            <a:r>
              <a:rPr lang="en-US" altLang="ko-KR" sz="1200" dirty="0"/>
              <a:t>&gt;catkin&lt;/</a:t>
            </a:r>
            <a:r>
              <a:rPr lang="en-US" altLang="ko-KR" sz="1200" dirty="0" err="1"/>
              <a:t>buildtool_depend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&lt;</a:t>
            </a:r>
            <a:r>
              <a:rPr lang="en-US" altLang="ko-KR" sz="1200" dirty="0" err="1"/>
              <a:t>build_depend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message_generation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build_depend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&lt;</a:t>
            </a:r>
            <a:r>
              <a:rPr lang="en-US" altLang="ko-KR" sz="1200" dirty="0" err="1"/>
              <a:t>build_depend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roscpp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build_depend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&lt;</a:t>
            </a:r>
            <a:r>
              <a:rPr lang="en-US" altLang="ko-KR" sz="1200" dirty="0" err="1"/>
              <a:t>build_depend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std_msgs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build_depend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&lt;</a:t>
            </a:r>
            <a:r>
              <a:rPr lang="en-US" altLang="ko-KR" sz="1200" dirty="0" err="1"/>
              <a:t>build_export_depend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roscpp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build_export_depend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&lt;</a:t>
            </a:r>
            <a:r>
              <a:rPr lang="en-US" altLang="ko-KR" sz="1200" dirty="0" err="1"/>
              <a:t>build_export_depend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std_msgs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build_export_depend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&lt;</a:t>
            </a:r>
            <a:r>
              <a:rPr lang="en-US" altLang="ko-KR" sz="1200" dirty="0" err="1"/>
              <a:t>exec_depend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roscpp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exec_depend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&lt;</a:t>
            </a:r>
            <a:r>
              <a:rPr lang="en-US" altLang="ko-KR" sz="1200" dirty="0" err="1"/>
              <a:t>exec_depend</a:t>
            </a:r>
            <a:r>
              <a:rPr lang="en-US" altLang="ko-KR" sz="1200" dirty="0"/>
              <a:t>&gt;</a:t>
            </a:r>
            <a:r>
              <a:rPr lang="en-US" altLang="ko-KR" sz="1200" dirty="0" err="1"/>
              <a:t>std_msgs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exec_depend</a:t>
            </a:r>
            <a:r>
              <a:rPr lang="en-US" altLang="ko-KR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5158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2B857-BBFF-41B3-A360-6C6B612A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srv/</a:t>
            </a:r>
            <a:r>
              <a:rPr lang="en-US" altLang="ko-KR" sz="2800" dirty="0" err="1"/>
              <a:t>SrvTutorial.srv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7C80C-C08B-411C-AA26-17DCAEDD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537" y="1690688"/>
            <a:ext cx="3925389" cy="3095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/>
              <a:t>int64 a</a:t>
            </a:r>
          </a:p>
          <a:p>
            <a:pPr marL="0" indent="0">
              <a:buNone/>
            </a:pPr>
            <a:r>
              <a:rPr lang="en-US" altLang="ko-KR" sz="1200" dirty="0"/>
              <a:t>int64 b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---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int64 result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3613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2B857-BBFF-41B3-A360-6C6B612A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src/service_server.cpp</a:t>
            </a:r>
            <a:endParaRPr lang="ko-KR" altLang="en-US" sz="2800" dirty="0"/>
          </a:p>
        </p:txBody>
      </p:sp>
      <p:sp>
        <p:nvSpPr>
          <p:cNvPr id="5" name="Rectangle 1">
            <a:hlinkClick r:id="rId3" tooltip="GitHub"/>
            <a:extLst>
              <a:ext uri="{FF2B5EF4-FFF2-40B4-BE49-F238E27FC236}">
                <a16:creationId xmlns:a16="http://schemas.microsoft.com/office/drawing/2014/main" id="{82267EAC-2758-43FC-926A-790F54E37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75" y="1825625"/>
            <a:ext cx="812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15235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2E235-EBCB-43F1-8AEE-C7364A8C19B9}"/>
              </a:ext>
            </a:extLst>
          </p:cNvPr>
          <p:cNvSpPr txBox="1"/>
          <p:nvPr/>
        </p:nvSpPr>
        <p:spPr>
          <a:xfrm>
            <a:off x="838200" y="1381882"/>
            <a:ext cx="68318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#include "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/</a:t>
            </a:r>
            <a:r>
              <a:rPr lang="en-US" altLang="ko-KR" sz="1200" dirty="0" err="1"/>
              <a:t>ros.h</a:t>
            </a:r>
            <a:r>
              <a:rPr lang="en-US" altLang="ko-KR" sz="1200" dirty="0"/>
              <a:t>"</a:t>
            </a:r>
          </a:p>
          <a:p>
            <a:r>
              <a:rPr lang="en-US" altLang="ko-KR" sz="1200" dirty="0"/>
              <a:t>#include "</a:t>
            </a:r>
            <a:r>
              <a:rPr lang="en-US" altLang="ko-KR" sz="1200" dirty="0" err="1"/>
              <a:t>ros_service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SrvTutorial.h</a:t>
            </a:r>
            <a:r>
              <a:rPr lang="en-US" altLang="ko-KR" sz="1200" dirty="0"/>
              <a:t>"</a:t>
            </a:r>
          </a:p>
          <a:p>
            <a:endParaRPr lang="en-US" altLang="ko-KR" sz="1200" dirty="0"/>
          </a:p>
          <a:p>
            <a:r>
              <a:rPr lang="en-US" altLang="ko-KR" sz="1200" dirty="0"/>
              <a:t>// </a:t>
            </a:r>
            <a:r>
              <a:rPr lang="ko-KR" altLang="en-US" sz="1200" dirty="0"/>
              <a:t>서비스 요청이 들어온다면 </a:t>
            </a:r>
          </a:p>
          <a:p>
            <a:endParaRPr lang="ko-KR" altLang="en-US" sz="1200" dirty="0"/>
          </a:p>
          <a:p>
            <a:r>
              <a:rPr lang="en-US" altLang="ko-KR" sz="1200" dirty="0"/>
              <a:t>bool calculation(</a:t>
            </a:r>
            <a:r>
              <a:rPr lang="en-US" altLang="ko-KR" sz="1200" dirty="0" err="1"/>
              <a:t>ros_service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SrvTutorial</a:t>
            </a:r>
            <a:r>
              <a:rPr lang="en-US" altLang="ko-KR" sz="1200" dirty="0"/>
              <a:t>::Request &amp;req, </a:t>
            </a:r>
            <a:r>
              <a:rPr lang="en-US" altLang="ko-KR" sz="1200" dirty="0" err="1"/>
              <a:t>ros_service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SrvTutorial</a:t>
            </a:r>
            <a:r>
              <a:rPr lang="en-US" altLang="ko-KR" sz="1200" dirty="0"/>
              <a:t>::Response &amp;res){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res.result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req.a</a:t>
            </a:r>
            <a:r>
              <a:rPr lang="en-US" altLang="ko-KR" sz="1200" dirty="0"/>
              <a:t> + </a:t>
            </a:r>
            <a:r>
              <a:rPr lang="en-US" altLang="ko-KR" sz="1200" dirty="0" err="1"/>
              <a:t>req.b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   </a:t>
            </a:r>
          </a:p>
          <a:p>
            <a:r>
              <a:rPr lang="en-US" altLang="ko-KR" sz="1200" dirty="0"/>
              <a:t>    ROS_INFO("</a:t>
            </a:r>
            <a:r>
              <a:rPr lang="en-US" altLang="ko-KR" sz="1200" dirty="0" err="1"/>
              <a:t>requst</a:t>
            </a:r>
            <a:r>
              <a:rPr lang="en-US" altLang="ko-KR" sz="1200" dirty="0"/>
              <a:t> a = %d, b = %d, response = %d", </a:t>
            </a:r>
            <a:r>
              <a:rPr lang="en-US" altLang="ko-KR" sz="1200" dirty="0" err="1"/>
              <a:t>req.a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req.b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res.result</a:t>
            </a:r>
            <a:r>
              <a:rPr lang="en-US" altLang="ko-KR" sz="1200" dirty="0"/>
              <a:t>);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return true;</a:t>
            </a:r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/>
              <a:t>int main(int </a:t>
            </a:r>
            <a:r>
              <a:rPr lang="en-US" altLang="ko-KR" sz="1200" dirty="0" err="1"/>
              <a:t>argc</a:t>
            </a:r>
            <a:r>
              <a:rPr lang="en-US" altLang="ko-KR" sz="1200" dirty="0"/>
              <a:t>, char **</a:t>
            </a:r>
            <a:r>
              <a:rPr lang="en-US" altLang="ko-KR" sz="1200" dirty="0" err="1"/>
              <a:t>argv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argc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argv</a:t>
            </a:r>
            <a:r>
              <a:rPr lang="en-US" altLang="ko-KR" sz="1200" dirty="0"/>
              <a:t>, "</a:t>
            </a:r>
            <a:r>
              <a:rPr lang="en-US" altLang="ko-KR" sz="1200" dirty="0" err="1"/>
              <a:t>service_server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NodeHandle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nh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ServiceServer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ros_service_sv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nh.advertiseService</a:t>
            </a:r>
            <a:r>
              <a:rPr lang="en-US" altLang="ko-KR" sz="1200" dirty="0"/>
              <a:t>("ros_tutorial_srv2", calculation);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ROS_INFO("ready srv server");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::spin();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return 0;</a:t>
            </a:r>
          </a:p>
          <a:p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0614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2B857-BBFF-41B3-A360-6C6B612A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src/service_client.cpp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7C80C-C08B-411C-AA26-17DCAEDD5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89" y="1333637"/>
            <a:ext cx="3925389" cy="309560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#include "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/</a:t>
            </a:r>
            <a:r>
              <a:rPr lang="en-US" altLang="ko-KR" sz="1200" dirty="0" err="1"/>
              <a:t>ros.h</a:t>
            </a:r>
            <a:r>
              <a:rPr lang="en-US" altLang="ko-KR" sz="1200" dirty="0"/>
              <a:t>"</a:t>
            </a:r>
          </a:p>
          <a:p>
            <a:pPr marL="0" indent="0">
              <a:buNone/>
            </a:pPr>
            <a:r>
              <a:rPr lang="en-US" altLang="ko-KR" sz="1200" dirty="0"/>
              <a:t>#include "</a:t>
            </a:r>
            <a:r>
              <a:rPr lang="en-US" altLang="ko-KR" sz="1200" dirty="0" err="1"/>
              <a:t>ros_service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SrvTutorial.h</a:t>
            </a:r>
            <a:r>
              <a:rPr lang="en-US" altLang="ko-KR" sz="1200" dirty="0"/>
              <a:t>"</a:t>
            </a:r>
          </a:p>
          <a:p>
            <a:pPr marL="0" indent="0">
              <a:buNone/>
            </a:pPr>
            <a:r>
              <a:rPr lang="en-US" altLang="ko-KR" sz="1200" dirty="0"/>
              <a:t>#include &lt;</a:t>
            </a:r>
            <a:r>
              <a:rPr lang="en-US" altLang="ko-KR" sz="1200" dirty="0" err="1"/>
              <a:t>cstdlib</a:t>
            </a:r>
            <a:r>
              <a:rPr lang="en-US" altLang="ko-KR" sz="1200" dirty="0"/>
              <a:t>&gt;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int main(int </a:t>
            </a:r>
            <a:r>
              <a:rPr lang="en-US" altLang="ko-KR" sz="1200" dirty="0" err="1"/>
              <a:t>argc</a:t>
            </a:r>
            <a:r>
              <a:rPr lang="en-US" altLang="ko-KR" sz="1200" dirty="0"/>
              <a:t>, char **</a:t>
            </a:r>
            <a:r>
              <a:rPr lang="en-US" altLang="ko-KR" sz="1200" dirty="0" err="1"/>
              <a:t>argv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r>
              <a:rPr lang="en-US" altLang="ko-KR" sz="1200" dirty="0"/>
              <a:t>{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argc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argv</a:t>
            </a:r>
            <a:r>
              <a:rPr lang="en-US" altLang="ko-KR" sz="1200" dirty="0"/>
              <a:t>, "</a:t>
            </a:r>
            <a:r>
              <a:rPr lang="en-US" altLang="ko-KR" sz="1200" dirty="0" err="1"/>
              <a:t>service_client</a:t>
            </a:r>
            <a:r>
              <a:rPr lang="en-US" altLang="ko-KR" sz="1200" dirty="0"/>
              <a:t>");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if (</a:t>
            </a:r>
            <a:r>
              <a:rPr lang="en-US" altLang="ko-KR" sz="1200" dirty="0" err="1"/>
              <a:t>argc</a:t>
            </a:r>
            <a:r>
              <a:rPr lang="en-US" altLang="ko-KR" sz="1200" dirty="0"/>
              <a:t> !=3){</a:t>
            </a:r>
          </a:p>
          <a:p>
            <a:pPr marL="0" indent="0">
              <a:buNone/>
            </a:pPr>
            <a:r>
              <a:rPr lang="en-US" altLang="ko-KR" sz="1200" dirty="0"/>
              <a:t>        ROS_INFO("</a:t>
            </a:r>
            <a:r>
              <a:rPr lang="en-US" altLang="ko-KR" sz="1200" dirty="0" err="1"/>
              <a:t>plz</a:t>
            </a:r>
            <a:r>
              <a:rPr lang="en-US" altLang="ko-KR" sz="1200" dirty="0"/>
              <a:t> 3 </a:t>
            </a:r>
            <a:r>
              <a:rPr lang="en-US" altLang="ko-KR" sz="1200" dirty="0" err="1"/>
              <a:t>arg</a:t>
            </a:r>
            <a:r>
              <a:rPr lang="en-US" altLang="ko-KR" sz="1200" dirty="0"/>
              <a:t>");</a:t>
            </a:r>
          </a:p>
          <a:p>
            <a:pPr marL="0" indent="0">
              <a:buNone/>
            </a:pPr>
            <a:r>
              <a:rPr lang="en-US" altLang="ko-KR" sz="1200" dirty="0"/>
              <a:t>        return 1;</a:t>
            </a:r>
          </a:p>
          <a:p>
            <a:pPr marL="0" indent="0">
              <a:buNone/>
            </a:pPr>
            <a:r>
              <a:rPr lang="en-US" altLang="ko-KR" sz="1200" dirty="0"/>
              <a:t>    }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NodeHandle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nh</a:t>
            </a:r>
            <a:r>
              <a:rPr lang="en-US" altLang="ko-KR" sz="1200" dirty="0"/>
              <a:t>; </a:t>
            </a:r>
          </a:p>
          <a:p>
            <a:pPr marL="0" indent="0">
              <a:buNone/>
            </a:pPr>
            <a:r>
              <a:rPr lang="en-US" altLang="ko-KR" sz="1200" dirty="0"/>
              <a:t>    // </a:t>
            </a:r>
            <a:r>
              <a:rPr lang="ko-KR" altLang="en-US" sz="1200" dirty="0"/>
              <a:t>보낼 서비스 명과 클라이언트 객체 생성</a:t>
            </a:r>
          </a:p>
          <a:p>
            <a:pPr marL="0" indent="0">
              <a:buNone/>
            </a:pPr>
            <a:r>
              <a:rPr lang="ko-KR" altLang="en-US" sz="1200" dirty="0"/>
              <a:t>    </a:t>
            </a:r>
            <a:r>
              <a:rPr lang="en-US" altLang="ko-KR" sz="1200" dirty="0" err="1"/>
              <a:t>ros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ServiceClient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ros_service_client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nh.serviceClient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ros_service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SrvTutorial</a:t>
            </a:r>
            <a:r>
              <a:rPr lang="en-US" altLang="ko-KR" sz="1200" dirty="0"/>
              <a:t>&gt;("ros_tutorial_srv2");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0AA46-4196-438F-B7D8-3E1556CB00EC}"/>
              </a:ext>
            </a:extLst>
          </p:cNvPr>
          <p:cNvSpPr txBox="1"/>
          <p:nvPr/>
        </p:nvSpPr>
        <p:spPr>
          <a:xfrm>
            <a:off x="5590903" y="1621865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ros_service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SrvTutorial</a:t>
            </a:r>
            <a:r>
              <a:rPr lang="en-US" altLang="ko-KR" sz="1200" dirty="0"/>
              <a:t> srv;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srv.request.a</a:t>
            </a:r>
            <a:r>
              <a:rPr lang="en-US" altLang="ko-KR" sz="1200" dirty="0"/>
              <a:t> = atoll(</a:t>
            </a:r>
            <a:r>
              <a:rPr lang="en-US" altLang="ko-KR" sz="1200" dirty="0" err="1"/>
              <a:t>argv</a:t>
            </a:r>
            <a:r>
              <a:rPr lang="en-US" altLang="ko-KR" sz="1200" dirty="0"/>
              <a:t>[1]);</a:t>
            </a:r>
          </a:p>
          <a:p>
            <a:pPr marL="0" indent="0"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srv.request.b</a:t>
            </a:r>
            <a:r>
              <a:rPr lang="en-US" altLang="ko-KR" sz="1200" dirty="0"/>
              <a:t> = atoll(</a:t>
            </a:r>
            <a:r>
              <a:rPr lang="en-US" altLang="ko-KR" sz="1200" dirty="0" err="1"/>
              <a:t>argv</a:t>
            </a:r>
            <a:r>
              <a:rPr lang="en-US" altLang="ko-KR" sz="1200" dirty="0"/>
              <a:t>[2]);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if (</a:t>
            </a:r>
            <a:r>
              <a:rPr lang="en-US" altLang="ko-KR" sz="1200" dirty="0" err="1"/>
              <a:t>ros_service_client.call</a:t>
            </a:r>
            <a:r>
              <a:rPr lang="en-US" altLang="ko-KR" sz="1200" dirty="0"/>
              <a:t>(srv)) // </a:t>
            </a:r>
            <a:r>
              <a:rPr lang="ko-KR" altLang="en-US" sz="1200" dirty="0"/>
              <a:t>서비스를 전송 해봄 </a:t>
            </a:r>
          </a:p>
          <a:p>
            <a:pPr marL="0" indent="0">
              <a:buNone/>
            </a:pPr>
            <a:r>
              <a:rPr lang="ko-KR" altLang="en-US" sz="1200" dirty="0"/>
              <a:t>    </a:t>
            </a:r>
            <a:r>
              <a:rPr lang="en-US" altLang="ko-KR" sz="1200" dirty="0"/>
              <a:t>{</a:t>
            </a:r>
          </a:p>
          <a:p>
            <a:pPr marL="0" indent="0">
              <a:buNone/>
            </a:pPr>
            <a:r>
              <a:rPr lang="en-US" altLang="ko-KR" sz="1200" dirty="0"/>
              <a:t>        ROS_INFO("Response : %d", </a:t>
            </a:r>
            <a:r>
              <a:rPr lang="en-US" altLang="ko-KR" sz="1200" dirty="0" err="1"/>
              <a:t>srv.response.result</a:t>
            </a:r>
            <a:r>
              <a:rPr lang="en-US" altLang="ko-KR" sz="1200" dirty="0"/>
              <a:t>);</a:t>
            </a:r>
          </a:p>
          <a:p>
            <a:pPr marL="0" indent="0">
              <a:buNone/>
            </a:pPr>
            <a:r>
              <a:rPr lang="en-US" altLang="ko-KR" sz="1200" dirty="0"/>
              <a:t>    }</a:t>
            </a:r>
          </a:p>
          <a:p>
            <a:pPr marL="0" indent="0">
              <a:buNone/>
            </a:pPr>
            <a:r>
              <a:rPr lang="en-US" altLang="ko-KR" sz="1200" dirty="0"/>
              <a:t>    else</a:t>
            </a:r>
          </a:p>
          <a:p>
            <a:pPr marL="0" indent="0">
              <a:buNone/>
            </a:pPr>
            <a:r>
              <a:rPr lang="en-US" altLang="ko-KR" sz="1200" dirty="0"/>
              <a:t>    {   </a:t>
            </a:r>
          </a:p>
          <a:p>
            <a:pPr marL="0" indent="0">
              <a:buNone/>
            </a:pPr>
            <a:r>
              <a:rPr lang="en-US" altLang="ko-KR" sz="1200" dirty="0"/>
              <a:t>        ROS_ERROR("Fail");</a:t>
            </a:r>
          </a:p>
          <a:p>
            <a:pPr marL="0" indent="0">
              <a:buNone/>
            </a:pPr>
            <a:r>
              <a:rPr lang="en-US" altLang="ko-KR" sz="1200" dirty="0"/>
              <a:t>        return 1;</a:t>
            </a:r>
          </a:p>
          <a:p>
            <a:pPr marL="0" indent="0">
              <a:buNone/>
            </a:pPr>
            <a:r>
              <a:rPr lang="en-US" altLang="ko-KR" sz="1200" dirty="0"/>
              <a:t>    }</a:t>
            </a:r>
          </a:p>
          <a:p>
            <a:pPr marL="0" indent="0">
              <a:buNone/>
            </a:pPr>
            <a:r>
              <a:rPr lang="en-US" altLang="ko-KR" sz="1200" dirty="0"/>
              <a:t>    return 0;</a:t>
            </a:r>
          </a:p>
          <a:p>
            <a:pPr marL="0" indent="0">
              <a:buNone/>
            </a:pPr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66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FD00D-7D32-478F-80E5-010D778E08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SLAM &amp; Navigation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1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0CEE7-D37D-4B41-B605-8ACE9D24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소프트웨어 플랫폼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CDCF5C-3978-44FD-8100-32032E075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5237" y="1690688"/>
            <a:ext cx="86768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37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0B8E-02F8-4FEF-9110-438258CC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 &amp; Navigation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61E72F-D307-44AB-9710-C0D412A7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로봇이 </a:t>
            </a:r>
            <a:r>
              <a:rPr lang="ko-KR" altLang="en-US" sz="2400" dirty="0">
                <a:solidFill>
                  <a:srgbClr val="FF0000"/>
                </a:solidFill>
              </a:rPr>
              <a:t>길을 찾는 과정</a:t>
            </a:r>
            <a:r>
              <a:rPr lang="ko-KR" altLang="en-US" sz="2400" dirty="0"/>
              <a:t>에 필요한 기능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3D4E0D-0BA2-4ED0-BD0E-56A5B934654D}"/>
              </a:ext>
            </a:extLst>
          </p:cNvPr>
          <p:cNvGrpSpPr/>
          <p:nvPr/>
        </p:nvGrpSpPr>
        <p:grpSpPr>
          <a:xfrm>
            <a:off x="1803633" y="2598347"/>
            <a:ext cx="7636779" cy="3040785"/>
            <a:chOff x="1702965" y="2684477"/>
            <a:chExt cx="7636779" cy="30407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5D92FB3-691A-4359-AB90-0C32784FB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0" t="270"/>
            <a:stretch/>
          </p:blipFill>
          <p:spPr>
            <a:xfrm>
              <a:off x="1711354" y="2709643"/>
              <a:ext cx="7628390" cy="301561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5C0FCA1-80F3-4F6F-91E2-5F81126A9540}"/>
                </a:ext>
              </a:extLst>
            </p:cNvPr>
            <p:cNvSpPr/>
            <p:nvPr/>
          </p:nvSpPr>
          <p:spPr>
            <a:xfrm>
              <a:off x="1702965" y="2684477"/>
              <a:ext cx="3120705" cy="620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35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0B8E-02F8-4FEF-9110-438258CC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길 찾기에 필요한 요소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61E72F-D307-44AB-9710-C0D412A7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9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위치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로봇의 위치 계측</a:t>
            </a:r>
            <a:r>
              <a:rPr lang="en-US" altLang="ko-KR" sz="2000" dirty="0"/>
              <a:t>/</a:t>
            </a:r>
            <a:r>
              <a:rPr lang="ko-KR" altLang="en-US" sz="2000" dirty="0"/>
              <a:t>추정하는 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>
                <a:solidFill>
                  <a:srgbClr val="FF0000"/>
                </a:solidFill>
              </a:rPr>
              <a:t>센싱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벽</a:t>
            </a:r>
            <a:r>
              <a:rPr lang="en-US" altLang="ko-KR" sz="2000" dirty="0"/>
              <a:t>, </a:t>
            </a:r>
            <a:r>
              <a:rPr lang="ko-KR" altLang="en-US" sz="2000" dirty="0"/>
              <a:t>물체 등의 장애물의 계측하는 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3. </a:t>
            </a:r>
            <a:r>
              <a:rPr lang="ko-KR" altLang="en-US" dirty="0">
                <a:solidFill>
                  <a:srgbClr val="FF0000"/>
                </a:solidFill>
              </a:rPr>
              <a:t>지도 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길과 장애물 정보가 담긴 지도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4 </a:t>
            </a:r>
            <a:r>
              <a:rPr lang="ko-KR" altLang="en-US" dirty="0">
                <a:solidFill>
                  <a:srgbClr val="FF0000"/>
                </a:solidFill>
              </a:rPr>
              <a:t>경로 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목적지까지 최적 경로를 계산하고 주행하는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52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5EB1C-8253-41A7-A543-4E6F1FD8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위치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2E35936-CFF1-4BEE-96AA-42494F547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5291"/>
            <a:ext cx="4939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1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5EB1C-8253-41A7-A543-4E6F1FD8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위치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7E939-5352-44AE-A09A-66949304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1" y="1539007"/>
            <a:ext cx="10270921" cy="48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86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BAC2A-F1D2-4807-97D4-DCA26D51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센싱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3C26E3-86C8-4D56-B172-295A13D3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191"/>
            <a:ext cx="10103141" cy="48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1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587B0-4A2B-4DDC-9675-1C3E8154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7D707A-758B-4CBD-889B-96291AD3147C}"/>
              </a:ext>
            </a:extLst>
          </p:cNvPr>
          <p:cNvGrpSpPr/>
          <p:nvPr/>
        </p:nvGrpSpPr>
        <p:grpSpPr>
          <a:xfrm>
            <a:off x="838200" y="1515592"/>
            <a:ext cx="10396756" cy="4661371"/>
            <a:chOff x="838200" y="1515592"/>
            <a:chExt cx="10396756" cy="466137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D37A61-34D2-4110-A88E-8C5B7ACCB104}"/>
                </a:ext>
              </a:extLst>
            </p:cNvPr>
            <p:cNvGrpSpPr/>
            <p:nvPr/>
          </p:nvGrpSpPr>
          <p:grpSpPr>
            <a:xfrm>
              <a:off x="838200" y="1515592"/>
              <a:ext cx="10396756" cy="4661371"/>
              <a:chOff x="838200" y="1515592"/>
              <a:chExt cx="10396756" cy="4661371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F9255F5-6C79-4F1E-B86C-CC9D4BF93BB6}"/>
                  </a:ext>
                </a:extLst>
              </p:cNvPr>
              <p:cNvGrpSpPr/>
              <p:nvPr/>
            </p:nvGrpSpPr>
            <p:grpSpPr>
              <a:xfrm>
                <a:off x="838200" y="1515592"/>
                <a:ext cx="10396756" cy="4661371"/>
                <a:chOff x="838200" y="1515592"/>
                <a:chExt cx="10396756" cy="4661371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645038-F97F-4298-807D-739B1C3B0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1515592"/>
                  <a:ext cx="10396756" cy="4661371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54BE28B3-B75E-467A-99CF-1798440B6AB0}"/>
                    </a:ext>
                  </a:extLst>
                </p:cNvPr>
                <p:cNvSpPr/>
                <p:nvPr/>
              </p:nvSpPr>
              <p:spPr>
                <a:xfrm>
                  <a:off x="4530055" y="3926048"/>
                  <a:ext cx="4949505" cy="7885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054DA54-068F-4A32-9842-84F58C56293F}"/>
                  </a:ext>
                </a:extLst>
              </p:cNvPr>
              <p:cNvSpPr/>
              <p:nvPr/>
            </p:nvSpPr>
            <p:spPr>
              <a:xfrm>
                <a:off x="5654179" y="5865080"/>
                <a:ext cx="4605557" cy="243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5E4C92-2ED5-4608-8A6A-6D1CC297F144}"/>
                </a:ext>
              </a:extLst>
            </p:cNvPr>
            <p:cNvSpPr/>
            <p:nvPr/>
          </p:nvSpPr>
          <p:spPr>
            <a:xfrm>
              <a:off x="4395831" y="1627464"/>
              <a:ext cx="6258187" cy="377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631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68F87-BC9C-42FE-879A-16BB89F6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경로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348C42C-3D0B-4C30-B4A0-B5521F3BD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369" y="1548075"/>
            <a:ext cx="9371202" cy="473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13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D112EF-EC5D-4D57-8133-9514CB91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4" y="2554441"/>
            <a:ext cx="11101431" cy="14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85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30421-E7DB-4271-8CA1-B6AF1AE74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698376"/>
            <a:ext cx="1611385" cy="4821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SLAM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7DDA5F-2338-4649-A02F-16CF68EDE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544"/>
            <a:ext cx="10515600" cy="4771419"/>
          </a:xfrm>
        </p:spPr>
        <p:txBody>
          <a:bodyPr/>
          <a:lstStyle/>
          <a:p>
            <a:r>
              <a:rPr lang="ko-KR" altLang="en-US" sz="2800" dirty="0"/>
              <a:t>동시적 위치 추정 및 지도작성</a:t>
            </a:r>
            <a:endParaRPr lang="en-US" altLang="ko-KR" sz="28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2400" dirty="0">
                <a:solidFill>
                  <a:srgbClr val="FF0000"/>
                </a:solidFill>
              </a:rPr>
              <a:t>쉽게 설명하면 길 찾기 위해 필요한 지도를 만드는 방법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8B7F0-B1BA-4D76-A05D-C761C0C9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380"/>
            <a:ext cx="4006443" cy="257160"/>
          </a:xfrm>
          <a:prstGeom prst="rect">
            <a:avLst/>
          </a:prstGeom>
        </p:spPr>
      </p:pic>
      <p:pic>
        <p:nvPicPr>
          <p:cNvPr id="1026" name="Picture 2" descr="turtlebot3-simulation">
            <a:extLst>
              <a:ext uri="{FF2B5EF4-FFF2-40B4-BE49-F238E27FC236}">
                <a16:creationId xmlns:a16="http://schemas.microsoft.com/office/drawing/2014/main" id="{95747088-1E90-4A61-A473-1DF40C9864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07" y="3171301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26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B2EC8-357D-4C0A-A368-88C075F2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Navigation</a:t>
            </a: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C1598E-0285-4613-8EAE-C78366A6A0F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16" y="3187339"/>
            <a:ext cx="6910314" cy="26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A1499CD-54A2-4AB2-8442-97C8710E6827}"/>
              </a:ext>
            </a:extLst>
          </p:cNvPr>
          <p:cNvSpPr txBox="1">
            <a:spLocks/>
          </p:cNvSpPr>
          <p:nvPr/>
        </p:nvSpPr>
        <p:spPr>
          <a:xfrm>
            <a:off x="838200" y="1405544"/>
            <a:ext cx="10515600" cy="477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목적지 까지 경로 탐색하는 기법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FF0000"/>
                </a:solidFill>
              </a:rPr>
              <a:t>아래 영상은 </a:t>
            </a:r>
            <a:r>
              <a:rPr lang="en-US" altLang="ko-KR" sz="2400" dirty="0">
                <a:solidFill>
                  <a:srgbClr val="FF0000"/>
                </a:solidFill>
              </a:rPr>
              <a:t>Localization </a:t>
            </a:r>
            <a:r>
              <a:rPr lang="ko-KR" altLang="en-US" sz="2400" dirty="0">
                <a:solidFill>
                  <a:srgbClr val="FF0000"/>
                </a:solidFill>
              </a:rPr>
              <a:t>후 경로 탐색하여 진행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7195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1DCFE-9EFC-40D7-8440-65A51D8A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소프트웨어 플랫폼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E2F2177-B7AA-43AF-B7C3-B13F9578B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8718" y="1690688"/>
            <a:ext cx="8766666" cy="435133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6ED9BA-6CB8-4601-9752-3E2A40CC01D4}"/>
              </a:ext>
            </a:extLst>
          </p:cNvPr>
          <p:cNvCxnSpPr/>
          <p:nvPr/>
        </p:nvCxnSpPr>
        <p:spPr>
          <a:xfrm>
            <a:off x="1663337" y="3352800"/>
            <a:ext cx="59218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5D398E-7F9A-40DA-805D-1D0BD0CB893D}"/>
              </a:ext>
            </a:extLst>
          </p:cNvPr>
          <p:cNvSpPr/>
          <p:nvPr/>
        </p:nvSpPr>
        <p:spPr>
          <a:xfrm>
            <a:off x="8429897" y="4685211"/>
            <a:ext cx="2821577" cy="984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ROS </a:t>
            </a:r>
            <a:r>
              <a:rPr lang="ko-KR" altLang="en-US" sz="1100" dirty="0">
                <a:solidFill>
                  <a:schemeClr val="tx1"/>
                </a:solidFill>
              </a:rPr>
              <a:t>는 로봇 소프트웨어 플랫폼 중 하나</a:t>
            </a:r>
          </a:p>
        </p:txBody>
      </p:sp>
    </p:spTree>
    <p:extLst>
      <p:ext uri="{BB962C8B-B14F-4D97-AF65-F5344CB8AC3E}">
        <p14:creationId xmlns:p14="http://schemas.microsoft.com/office/powerpoint/2010/main" val="28385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FD00D-7D32-478F-80E5-010D778E08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0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FD00D-7D32-478F-80E5-010D778E08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개념 및 용어</a:t>
            </a:r>
          </a:p>
        </p:txBody>
      </p:sp>
    </p:spTree>
    <p:extLst>
      <p:ext uri="{BB962C8B-B14F-4D97-AF65-F5344CB8AC3E}">
        <p14:creationId xmlns:p14="http://schemas.microsoft.com/office/powerpoint/2010/main" val="63710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A28ED-408F-45AD-9717-9F36339F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7BE54-7C04-46F3-958F-559C96D5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62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sz="3600" dirty="0"/>
          </a:p>
          <a:p>
            <a:r>
              <a:rPr lang="ko-KR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 로봇 응용 프로그램 개발을 위한 운영체제와 같은 로봇 플랫폼이지만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</a:p>
          <a:p>
            <a:pPr marL="0" indent="0">
              <a:buNone/>
            </a:pPr>
            <a:r>
              <a:rPr lang="ko-KR" altLang="en-US" sz="2000" dirty="0"/>
              <a:t>   운영체제가 아니라 운영체제 위에 올라가는 메타 운영체제 또는 플랫폼이 맞다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1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(</a:t>
            </a:r>
            <a:r>
              <a:rPr lang="ko-KR" altLang="en-US" sz="1100" dirty="0"/>
              <a:t>물론 라즈베리파이 위에 올라가지만 권장하지 않는다</a:t>
            </a:r>
            <a:r>
              <a:rPr lang="en-US" altLang="ko-KR" sz="1100" dirty="0"/>
              <a:t>.)</a:t>
            </a:r>
          </a:p>
          <a:p>
            <a:pPr marL="0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1748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01EC0-E6AB-4EDF-A107-E6217672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7C019-4088-4078-A178-58439C028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sz="2000" dirty="0"/>
              <a:t>장비와 호환이 잘된다</a:t>
            </a:r>
            <a:r>
              <a:rPr lang="en-US" altLang="ko-KR" sz="2000" dirty="0"/>
              <a:t>. (3D </a:t>
            </a:r>
            <a:r>
              <a:rPr lang="ko-KR" altLang="en-US" sz="2000" dirty="0"/>
              <a:t>캠</a:t>
            </a:r>
            <a:r>
              <a:rPr lang="en-US" altLang="ko-KR" sz="2000" dirty="0"/>
              <a:t>, </a:t>
            </a:r>
            <a:r>
              <a:rPr lang="ko-KR" altLang="en-US" sz="2000" dirty="0"/>
              <a:t>라이다 센서 등 장비에서 </a:t>
            </a:r>
            <a:r>
              <a:rPr lang="en-US" altLang="ko-KR" sz="2000" dirty="0"/>
              <a:t>ROS </a:t>
            </a:r>
            <a:r>
              <a:rPr lang="ko-KR" altLang="en-US" sz="2000" dirty="0"/>
              <a:t>드라이버나 사용법을 배포하는 경우가 대다수</a:t>
            </a:r>
            <a:r>
              <a:rPr lang="en-US" altLang="ko-KR" sz="2000" dirty="0"/>
              <a:t>)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sz="2000" dirty="0"/>
              <a:t>ROS </a:t>
            </a:r>
            <a:r>
              <a:rPr lang="ko-KR" altLang="en-US" sz="2000" dirty="0"/>
              <a:t>위에서 프로젝트를 수행하면 통합이 용이함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EC2C3-6F05-4513-8A62-D6489A942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895" y="1690688"/>
            <a:ext cx="2141065" cy="3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6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B56AF-CBFF-4185-A292-3D87993E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15117-D584-46C3-BE1E-31FC2D577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sz="2000" dirty="0"/>
              <a:t>로봇 개발에 필요한 다양한 개발 도구 제공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Ex) Command line Tool. RViz, RQT, Gazebo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* RViz </a:t>
            </a:r>
            <a:r>
              <a:rPr lang="ko-KR" altLang="en-US" sz="2000" dirty="0"/>
              <a:t>는 </a:t>
            </a:r>
            <a:r>
              <a:rPr lang="en-US" altLang="ko-KR" sz="2000" dirty="0"/>
              <a:t>3D </a:t>
            </a:r>
            <a:r>
              <a:rPr lang="ko-KR" altLang="en-US" sz="2000" dirty="0"/>
              <a:t>시각화 툴 </a:t>
            </a:r>
            <a:r>
              <a:rPr lang="en-US" altLang="ko-KR" sz="2000" dirty="0"/>
              <a:t>(</a:t>
            </a:r>
            <a:r>
              <a:rPr lang="ko-KR" altLang="en-US" sz="2000" dirty="0"/>
              <a:t>레이저 </a:t>
            </a:r>
            <a:r>
              <a:rPr lang="en-US" altLang="ko-KR" sz="2000" dirty="0"/>
              <a:t>,</a:t>
            </a:r>
            <a:r>
              <a:rPr lang="ko-KR" altLang="en-US" sz="2000" dirty="0"/>
              <a:t>카메라 등 센서데이터 시각화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* Gazebo </a:t>
            </a:r>
            <a:r>
              <a:rPr lang="ko-KR" altLang="en-US" sz="2000" dirty="0"/>
              <a:t>는 </a:t>
            </a:r>
            <a:r>
              <a:rPr lang="en-US" altLang="ko-KR" sz="2000" dirty="0"/>
              <a:t>3</a:t>
            </a:r>
            <a:r>
              <a:rPr lang="ko-KR" altLang="en-US" sz="2000" dirty="0"/>
              <a:t>차원 시뮬레이터</a:t>
            </a:r>
            <a:endParaRPr lang="en-US" altLang="ko-KR" sz="20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46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BE4BF-A8F1-456D-A340-40C2FD64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918F7-A897-40BC-8F11-66E5CB41D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단점 </a:t>
            </a:r>
            <a:endParaRPr lang="en-US" altLang="ko-KR" dirty="0"/>
          </a:p>
          <a:p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sz="2000" dirty="0"/>
              <a:t>만들어 진지 오래되다 보니 실시간성이 보장되지 못한다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 -&gt; </a:t>
            </a:r>
            <a:r>
              <a:rPr lang="ko-KR" altLang="en-US" sz="2000" dirty="0"/>
              <a:t>따라서</a:t>
            </a:r>
            <a:r>
              <a:rPr lang="en-US" altLang="ko-KR" sz="2000" dirty="0"/>
              <a:t>, </a:t>
            </a:r>
            <a:r>
              <a:rPr lang="ko-KR" altLang="en-US" sz="2000" dirty="0"/>
              <a:t>상용화 된 케이스가 드물다</a:t>
            </a:r>
            <a:r>
              <a:rPr lang="en-US" altLang="ko-KR" sz="2000" dirty="0"/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03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10097</TotalTime>
  <Words>2313</Words>
  <Application>Microsoft Office PowerPoint</Application>
  <PresentationFormat>와이드스크린</PresentationFormat>
  <Paragraphs>389</Paragraphs>
  <Slides>40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Helvetica Neue</vt:lpstr>
      <vt:lpstr>SFMono-Regular</vt:lpstr>
      <vt:lpstr>맑은 고딕</vt:lpstr>
      <vt:lpstr>Arial</vt:lpstr>
      <vt:lpstr>Segoe UI</vt:lpstr>
      <vt:lpstr>Office 테마</vt:lpstr>
      <vt:lpstr>ROS 전파교육</vt:lpstr>
      <vt:lpstr>목차</vt:lpstr>
      <vt:lpstr>소프트웨어 플랫폼</vt:lpstr>
      <vt:lpstr>로봇 소프트웨어 플랫폼</vt:lpstr>
      <vt:lpstr>ROS 개념 및 용어</vt:lpstr>
      <vt:lpstr>ROS</vt:lpstr>
      <vt:lpstr>특징</vt:lpstr>
      <vt:lpstr>특징</vt:lpstr>
      <vt:lpstr>특징</vt:lpstr>
      <vt:lpstr>RViz</vt:lpstr>
      <vt:lpstr>Gazebo</vt:lpstr>
      <vt:lpstr>ROS 컨셉</vt:lpstr>
      <vt:lpstr>ROS 용어 </vt:lpstr>
      <vt:lpstr>ROS 통신 방법</vt:lpstr>
      <vt:lpstr>ROS 통신 방법</vt:lpstr>
      <vt:lpstr>ROS 통신 방법</vt:lpstr>
      <vt:lpstr>ROS 통신 방법</vt:lpstr>
      <vt:lpstr>ROS 통신 방법</vt:lpstr>
      <vt:lpstr>ROS 통신 종류</vt:lpstr>
      <vt:lpstr>ROS 통신 종류</vt:lpstr>
      <vt:lpstr>ROS 통신 종류</vt:lpstr>
      <vt:lpstr>ROS 패키지 구조</vt:lpstr>
      <vt:lpstr>ROS 패키지 구조</vt:lpstr>
      <vt:lpstr>CMakeList.txt (서비스 통신)</vt:lpstr>
      <vt:lpstr>package.xml</vt:lpstr>
      <vt:lpstr>srv/SrvTutorial.srv</vt:lpstr>
      <vt:lpstr>src/service_server.cpp</vt:lpstr>
      <vt:lpstr>src/service_client.cpp</vt:lpstr>
      <vt:lpstr>SLAM &amp; Navigation</vt:lpstr>
      <vt:lpstr>SLAM &amp; Navigation</vt:lpstr>
      <vt:lpstr>길 찾기에 필요한 요소 </vt:lpstr>
      <vt:lpstr>1. 위치</vt:lpstr>
      <vt:lpstr>1. 위치</vt:lpstr>
      <vt:lpstr>2. 센싱</vt:lpstr>
      <vt:lpstr>3. 지도</vt:lpstr>
      <vt:lpstr>4. 경로</vt:lpstr>
      <vt:lpstr>PowerPoint 프레젠테이션</vt:lpstr>
      <vt:lpstr>SLAM </vt:lpstr>
      <vt:lpstr>Navigation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전파교육</dc:title>
  <dc:creator>이 민우</dc:creator>
  <cp:lastModifiedBy>이 민우</cp:lastModifiedBy>
  <cp:revision>36</cp:revision>
  <dcterms:created xsi:type="dcterms:W3CDTF">2020-12-02T04:06:13Z</dcterms:created>
  <dcterms:modified xsi:type="dcterms:W3CDTF">2020-12-09T04:36:32Z</dcterms:modified>
</cp:coreProperties>
</file>